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sldIdLst>
    <p:sldId id="256" r:id="rId2"/>
    <p:sldId id="284" r:id="rId3"/>
    <p:sldId id="282" r:id="rId4"/>
    <p:sldId id="285" r:id="rId5"/>
    <p:sldId id="286" r:id="rId6"/>
    <p:sldId id="258" r:id="rId7"/>
    <p:sldId id="280" r:id="rId8"/>
    <p:sldId id="274" r:id="rId9"/>
    <p:sldId id="275" r:id="rId10"/>
    <p:sldId id="276" r:id="rId11"/>
    <p:sldId id="283" r:id="rId12"/>
    <p:sldId id="288" r:id="rId13"/>
    <p:sldId id="292" r:id="rId14"/>
    <p:sldId id="298" r:id="rId15"/>
    <p:sldId id="293" r:id="rId16"/>
    <p:sldId id="29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1740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9413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35181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5484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05590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8116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7556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7030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897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5703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565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3402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16065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8984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4766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7984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2B305-15D7-40A4-9935-2757C6A3B37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2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  <p:sldLayoutId id="2147484075" r:id="rId15"/>
    <p:sldLayoutId id="2147484076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3"/>
            <a:ext cx="7772400" cy="1071569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/>
              <a:t>«</a:t>
            </a:r>
            <a:r>
              <a:rPr lang="ru-RU" sz="4000" b="1" i="1" dirty="0" err="1" smtClean="0"/>
              <a:t>Гиперактивный</a:t>
            </a:r>
            <a:r>
              <a:rPr lang="ru-RU" sz="4000" b="1" i="1" dirty="0" smtClean="0"/>
              <a:t> ребёнок</a:t>
            </a:r>
            <a:r>
              <a:rPr lang="ru-RU" sz="4000" i="1" dirty="0" smtClean="0"/>
              <a:t>»</a:t>
            </a:r>
            <a:endParaRPr lang="ru-RU" sz="4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643050"/>
            <a:ext cx="6915176" cy="3995750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1030" name="Picture 6" descr="C:\Documents and Settings\User.COMP\Рабочий стол\консультации для родителей\гиперактивн. дети\картинки гиперакт\55ef6ebdce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412" y="1632226"/>
            <a:ext cx="6742108" cy="41542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79208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3.Импульсивность</a:t>
            </a:r>
            <a:b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4105277" cy="502403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Эмоционален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Вспыльчив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Утомляем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Агрессивен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Болтлив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Нетерпелив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Наблюдается неустойчивость настроен</a:t>
            </a:r>
            <a:r>
              <a:rPr lang="ru-RU" sz="2800" b="1" i="1" dirty="0" smtClean="0">
                <a:solidFill>
                  <a:srgbClr val="0070C0"/>
                </a:solidFill>
              </a:rPr>
              <a:t>ия</a:t>
            </a:r>
          </a:p>
          <a:p>
            <a:endParaRPr lang="ru-RU" dirty="0"/>
          </a:p>
        </p:txBody>
      </p:sp>
      <p:pic>
        <p:nvPicPr>
          <p:cNvPr id="2052" name="Picture 4" descr="C:\Documents and Settings\User.COMP\Рабочий стол\консультации для родителей\гиперактивн. дети\картинки гиперакт\2_562f9a428e7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285861"/>
            <a:ext cx="3643338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90574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Гиперактивность-это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патология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7" y="1500174"/>
            <a:ext cx="6929486" cy="4286281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Главное вовремя диагностировать и проводить комплексную коррекцию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Психологическую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Медицинскую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Педагогическую</a:t>
            </a:r>
          </a:p>
          <a:p>
            <a:endParaRPr lang="ru-RU" sz="2800" dirty="0"/>
          </a:p>
        </p:txBody>
      </p:sp>
      <p:pic>
        <p:nvPicPr>
          <p:cNvPr id="1026" name="Picture 2" descr="C:\Documents and Settings\User.COMP\Рабочий стол\консультации для родителей\гиперактивн. дети\картинки гиперакт\Stress-Doppelbelast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3356992"/>
            <a:ext cx="4572032" cy="3071834"/>
          </a:xfrm>
          <a:prstGeom prst="snip2Same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290"/>
            <a:ext cx="6347713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Calibri" pitchFamily="34" charset="0"/>
                <a:ea typeface="Times New Roman" pitchFamily="18" charset="0"/>
              </a:rPr>
              <a:t>При воспитании </a:t>
            </a:r>
            <a:r>
              <a:rPr lang="ru-RU" sz="3100" b="1" dirty="0" err="1" smtClean="0">
                <a:latin typeface="Calibri" pitchFamily="34" charset="0"/>
                <a:ea typeface="Times New Roman" pitchFamily="18" charset="0"/>
              </a:rPr>
              <a:t>гиперактивного</a:t>
            </a:r>
            <a:r>
              <a:rPr lang="ru-RU" sz="3100" b="1" dirty="0" smtClean="0">
                <a:latin typeface="Calibri" pitchFamily="34" charset="0"/>
                <a:ea typeface="Times New Roman" pitchFamily="18" charset="0"/>
              </a:rPr>
              <a:t>  ребенка близкие должны избегать двух крайностей</a:t>
            </a:r>
            <a:r>
              <a:rPr lang="ru-RU" b="1" i="1" dirty="0" smtClean="0">
                <a:latin typeface="Calibri" pitchFamily="34" charset="0"/>
                <a:ea typeface="Times New Roman" pitchFamily="18" charset="0"/>
              </a:rPr>
              <a:t>: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</a:br>
            <a:r>
              <a:rPr lang="ru-RU" dirty="0" smtClean="0">
                <a:latin typeface="Arial" pitchFamily="34" charset="0"/>
              </a:rPr>
              <a:t/>
            </a:r>
            <a:br>
              <a:rPr lang="ru-RU" dirty="0" smtClean="0"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643050"/>
            <a:ext cx="4601102" cy="471490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</a:rPr>
              <a:t>с одной стороны, проявления чрезмерной жалости и вседозволенности; . </a:t>
            </a:r>
          </a:p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  <a:latin typeface="Calibri" pitchFamily="34" charset="0"/>
              <a:ea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с другой – постановки завышенных требований, которые он не в состоянии выполнить, в сочетании с излишней пунктуальностью, жестокостью и наказаниями.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 descr="C:\Documents and Settings\я\Рабочий стол\ИЗО\Родит. воспиит\Рисунок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643050"/>
            <a:ext cx="2071702" cy="24306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5" name="Picture 7" descr="C:\Documents and Settings\я\Рабочий стол\ИЗО\Родит. воспиит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357190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291"/>
            <a:ext cx="5176847" cy="50006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Советы педагогам, в общении с </a:t>
            </a:r>
            <a:r>
              <a:rPr lang="ru-RU" sz="2400" dirty="0" err="1" smtClean="0">
                <a:solidFill>
                  <a:srgbClr val="FF0000"/>
                </a:solidFill>
              </a:rPr>
              <a:t>гиперактивными</a:t>
            </a:r>
            <a:r>
              <a:rPr lang="ru-RU" sz="2400" dirty="0" smtClean="0">
                <a:solidFill>
                  <a:srgbClr val="FF0000"/>
                </a:solidFill>
              </a:rPr>
              <a:t> детьми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5616624" cy="559097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100" b="1" i="1" dirty="0" smtClean="0">
              <a:solidFill>
                <a:srgbClr val="0070C0"/>
              </a:solidFill>
              <a:latin typeface="Calibri" pitchFamily="34" charset="0"/>
              <a:ea typeface="Times New Roman" pitchFamily="18" charset="0"/>
            </a:endParaRPr>
          </a:p>
          <a:p>
            <a:pPr lvl="0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1.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Постарайтесь отвлечь ребенка от его капризов.</a:t>
            </a:r>
          </a:p>
          <a:p>
            <a:pPr lvl="0"/>
            <a:r>
              <a:rPr lang="ru-RU" sz="2800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</a:rPr>
              <a:t>2. Предложите выбор (другую возможную в данный момент деятельность).</a:t>
            </a:r>
          </a:p>
          <a:p>
            <a:pPr lvl="0"/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3. Задайте неожиданный вопрос.</a:t>
            </a:r>
          </a:p>
          <a:p>
            <a:pPr lvl="0"/>
            <a:r>
              <a:rPr lang="ru-RU" sz="2800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</a:rPr>
              <a:t>4. Отреагируйте на истерику неожиданным для ребенка способом (пошутите, повторите действие ребенка).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000108"/>
            <a:ext cx="271464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3714752"/>
            <a:ext cx="2132880" cy="264320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6347713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</a:rPr>
              <a:t>Коррекционное воздействие включает следующие приемы и технологии: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124744"/>
            <a:ext cx="4874805" cy="5328592"/>
          </a:xfrm>
        </p:spPr>
        <p:txBody>
          <a:bodyPr>
            <a:normAutofit/>
          </a:bodyPr>
          <a:lstStyle/>
          <a:p>
            <a:r>
              <a:rPr lang="ru-RU" sz="2000" dirty="0"/>
              <a:t>	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Обучение приемам </a:t>
            </a:r>
            <a:r>
              <a:rPr lang="ru-RU" sz="2000" i="1" dirty="0" err="1">
                <a:solidFill>
                  <a:schemeClr val="accent1">
                    <a:lumMod val="75000"/>
                  </a:schemeClr>
                </a:solidFill>
              </a:rPr>
              <a:t>саморегуляции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через использование релаксаций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в.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000" i="1" dirty="0">
                <a:solidFill>
                  <a:srgbClr val="0070C0"/>
                </a:solidFill>
              </a:rPr>
              <a:t>Обучение самомассажу.</a:t>
            </a:r>
          </a:p>
          <a:p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	 Игры для развития быстроты реакций, координации движений.</a:t>
            </a:r>
          </a:p>
          <a:p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000" i="1" dirty="0">
                <a:solidFill>
                  <a:srgbClr val="0070C0"/>
                </a:solidFill>
              </a:rPr>
              <a:t>Игры на развитие тактильного взаимодействия.</a:t>
            </a:r>
          </a:p>
          <a:p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	Пальчиковые игры.</a:t>
            </a: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>
                <a:solidFill>
                  <a:srgbClr val="0070C0"/>
                </a:solidFill>
              </a:rPr>
              <a:t>Подвижные игры с использованием сдерживающих моментов.</a:t>
            </a:r>
          </a:p>
          <a:p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000" i="1" dirty="0" err="1" smtClean="0">
                <a:solidFill>
                  <a:schemeClr val="accent1">
                    <a:lumMod val="75000"/>
                  </a:schemeClr>
                </a:solidFill>
              </a:rPr>
              <a:t>Психогимнастику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i="1" dirty="0" smtClean="0">
                <a:solidFill>
                  <a:srgbClr val="0070C0"/>
                </a:solidFill>
              </a:rPr>
              <a:t>Работу </a:t>
            </a:r>
            <a:r>
              <a:rPr lang="ru-RU" sz="2000" i="1" dirty="0">
                <a:solidFill>
                  <a:srgbClr val="0070C0"/>
                </a:solidFill>
              </a:rPr>
              <a:t>с глиной, водой и песком.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91716"/>
            <a:ext cx="2651417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42" y="4291391"/>
            <a:ext cx="2982924" cy="25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68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290"/>
            <a:ext cx="6347713" cy="107157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</a:rPr>
              <a:t>Любите вашего ребенка, помогите ему быть успешным, преодолеть трудности!!!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142985"/>
            <a:ext cx="6347714" cy="157163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правильном и  комплексном подходе  к 18 годам ребенок  превратится в спокойного и уравновешенного человека.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www.prodetey.ru/sites/default/files/article-images/3608/main-3608-a9758862c278a1ba2b72f31e1834fe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00372"/>
            <a:ext cx="5715040" cy="342902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61999" y="1295385"/>
            <a:ext cx="6347714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6990655" cy="142876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СПАСИБО ЗА ВНИМАНИЕ!</a:t>
            </a:r>
            <a:endParaRPr lang="ru-RU" sz="4000" b="1" i="1" dirty="0"/>
          </a:p>
        </p:txBody>
      </p:sp>
      <p:pic>
        <p:nvPicPr>
          <p:cNvPr id="4" name="Picture 6" descr="C:\Documents and Settings\User.COMP\Рабочий стол\консультации для родителей\гиперактивн. дети\картинки гиперакт\55ef6ebdce7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26376"/>
            <a:ext cx="6143668" cy="40458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347713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Гиперактивность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Documents and Settings\я\Рабочий стол\ГИПЕРАКТИВНЫЙ РЕБЁНОК\ЫКЕРК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7584" y="2779840"/>
            <a:ext cx="295232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Documents and Settings\я\Рабочий стол\ГИПЕРАКТИВНЫЙ РЕБЁНОК\ФЕРУ.jpe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057183" y="2852936"/>
            <a:ext cx="3215850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03648" y="764704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«Активный»- </a:t>
            </a:r>
            <a:r>
              <a:rPr lang="ru-RU" sz="2400" b="1" i="1" dirty="0">
                <a:solidFill>
                  <a:srgbClr val="0070C0"/>
                </a:solidFill>
              </a:rPr>
              <a:t>значит деятельный, действенный, а греческое слово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гипер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» - 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превышение нормы.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3" y="428604"/>
            <a:ext cx="6072229" cy="114300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Гиперактивность</a:t>
            </a:r>
            <a:r>
              <a:rPr lang="ru-RU" dirty="0" smtClean="0"/>
              <a:t>-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6572296" cy="4286281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Синдром дефицита внимания с </a:t>
            </a:r>
            <a:r>
              <a:rPr lang="ru-RU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гиперактивностью</a:t>
            </a:r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(СДВГ)</a:t>
            </a:r>
          </a:p>
          <a:p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синдром характеризуется  нарушениями со стороны :</a:t>
            </a:r>
          </a:p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внимания</a:t>
            </a:r>
            <a:endParaRPr lang="ru-RU" sz="28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Двигательной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расторможенностью 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гиперактивностью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импульсивностью 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поведения </a:t>
            </a:r>
            <a:endParaRPr lang="ru-RU" dirty="0"/>
          </a:p>
        </p:txBody>
      </p:sp>
      <p:pic>
        <p:nvPicPr>
          <p:cNvPr id="2052" name="Picture 4" descr="C:\Documents and Settings\User.COMP\Рабочий стол\консультации для родителей\гиперактивн. дети\картинки гиперакт\24jaQbGj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00808"/>
            <a:ext cx="1500198" cy="14763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7" y="214290"/>
            <a:ext cx="6242965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описании таких детей употребляют термины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11" y="2044794"/>
            <a:ext cx="2500363" cy="2286016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Arial" pitchFamily="34" charset="0"/>
                <a:cs typeface="Arial" pitchFamily="34" charset="0"/>
              </a:rPr>
              <a:t>Вулканчик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643174" y="1285860"/>
            <a:ext cx="2808312" cy="244428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Импульсивный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5429256" y="2071678"/>
            <a:ext cx="2304256" cy="223224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Живчик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500166" y="4286256"/>
            <a:ext cx="2381394" cy="216024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Шустрик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4143372" y="4357694"/>
            <a:ext cx="2376264" cy="216024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Подвижный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Гиперактивность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700" b="1" i="1" dirty="0" smtClean="0">
                <a:latin typeface="Arial" pitchFamily="34" charset="0"/>
                <a:cs typeface="Arial" pitchFamily="34" charset="0"/>
              </a:rPr>
              <a:t>чересчур беспокойная  физическая и умственная активность у детей, когда  возбуждение преобладает над торможением</a:t>
            </a:r>
            <a:r>
              <a:rPr lang="ru-RU" b="1" i="1" dirty="0" smtClean="0">
                <a:latin typeface="Arial Black" pitchFamily="34" charset="0"/>
              </a:rPr>
              <a:t/>
            </a:r>
            <a:br>
              <a:rPr lang="ru-RU" b="1" i="1" dirty="0" smtClean="0">
                <a:latin typeface="Arial Black" pitchFamily="34" charset="0"/>
              </a:rPr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786058"/>
            <a:ext cx="5429288" cy="150019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Первые признаки   проявляются  у  ребёнка уже в                раннем детстве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Documents and Settings\я\Рабочий стол\ИЗО\Родит. воспиит\Рисунок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256"/>
            <a:ext cx="216024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я\Рабочий стол\ИЗО\Родит. воспиит\Рисун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1944216" cy="262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4290"/>
            <a:ext cx="6347713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Причины </a:t>
            </a:r>
            <a:r>
              <a:rPr lang="ru-RU" dirty="0" err="1" smtClean="0"/>
              <a:t>гиперактивности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785794"/>
            <a:ext cx="6215106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могут быть: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Генетические 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(наследственная предрасположенность);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биологические</a:t>
            </a:r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(органические повреждения головного мозга во время беременности, заболевания, перенесённые во время беременности,  родовые травмы);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социально–психологические</a:t>
            </a:r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(микроклимат в семье, алкоголизм родителей, условия проживания, неправильная линия воспитания.</a:t>
            </a:r>
            <a:endParaRPr lang="ru-RU" sz="3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Documents and Settings\я\Рабочий стол\ИЗО\Детки(шк)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1917426" cy="21304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347713" cy="1320800"/>
          </a:xfrm>
        </p:spPr>
        <p:txBody>
          <a:bodyPr/>
          <a:lstStyle/>
          <a:p>
            <a:r>
              <a:rPr lang="ru-RU" b="1" dirty="0" smtClean="0"/>
              <a:t>У кого чаще наблюдается?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5" y="1357298"/>
            <a:ext cx="6572295" cy="335758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10 %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девочек, и 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22%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мальчиков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 у мальчиков больше?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Большая ранимость мужского плода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Патологии беременности</a:t>
            </a:r>
          </a:p>
          <a:p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енетические факторы</a:t>
            </a:r>
          </a:p>
          <a:p>
            <a:endParaRPr lang="ru-RU" dirty="0"/>
          </a:p>
        </p:txBody>
      </p:sp>
      <p:pic>
        <p:nvPicPr>
          <p:cNvPr id="1028" name="Picture 4" descr="C:\Documents and Settings\User.COMP\Рабочий стол\консультации для родителей\гиперактивн. дети\картинки гиперакт\скачанные-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786322"/>
            <a:ext cx="4643470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430" y="192141"/>
            <a:ext cx="6347713" cy="1605331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Признаки </a:t>
            </a:r>
            <a:r>
              <a:rPr lang="ru-RU" b="1" dirty="0" err="1" smtClean="0"/>
              <a:t>гиперактивности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980728"/>
            <a:ext cx="5978625" cy="537723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1.Повышенная активность</a:t>
            </a:r>
          </a:p>
          <a:p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Двигательная расторможенность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Неумение сидеть на одном месте</a:t>
            </a:r>
          </a:p>
          <a:p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Спонтанность, необдуманность действий, суетливость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Трудности при засыпании</a:t>
            </a:r>
          </a:p>
          <a:p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Неумение играть тихо и спокойно разговаривать 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нетерпеливость</a:t>
            </a:r>
          </a:p>
          <a:p>
            <a:endParaRPr lang="ru-RU" dirty="0"/>
          </a:p>
        </p:txBody>
      </p:sp>
      <p:pic>
        <p:nvPicPr>
          <p:cNvPr id="4" name="Picture 2" descr="C:\Documents and Settings\User.COMP\Рабочий стол\консультации для родителей\гиперактивн. дети\картинки гиперакт\tNzUwZGF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5226" y="3860535"/>
            <a:ext cx="3071834" cy="29974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2. Невнимательность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6643734" cy="471490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Повышенная отвлекаемость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Неумение сосредоточиться на чём- либо</a:t>
            </a:r>
          </a:p>
          <a:p>
            <a:pPr>
              <a:buNone/>
            </a:pPr>
            <a:endParaRPr lang="ru-RU" sz="2800" b="1" dirty="0"/>
          </a:p>
        </p:txBody>
      </p:sp>
      <p:pic>
        <p:nvPicPr>
          <p:cNvPr id="4" name="Рисунок 3" descr="C:\Documents and Settings\User.COMP\Рабочий стол\консультации для родителей\гиперактивн. дети\giperaktivnii-rebenok-v-skole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86124"/>
            <a:ext cx="492922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1261</TotalTime>
  <Words>348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«Гиперактивный ребёнок»</vt:lpstr>
      <vt:lpstr>Гиперактивность</vt:lpstr>
      <vt:lpstr> Гиперактивность- это</vt:lpstr>
      <vt:lpstr>В описании таких детей употребляют термины</vt:lpstr>
      <vt:lpstr>Гиперактивность – чересчур беспокойная  физическая и умственная активность у детей, когда  возбуждение преобладает над торможением </vt:lpstr>
      <vt:lpstr>Причины гиперактивности</vt:lpstr>
      <vt:lpstr>У кого чаще наблюдается?</vt:lpstr>
      <vt:lpstr>Признаки гиперактивности</vt:lpstr>
      <vt:lpstr>2. Невнимательность </vt:lpstr>
      <vt:lpstr>3.Импульсивность </vt:lpstr>
      <vt:lpstr>Гиперактивность-это патология</vt:lpstr>
      <vt:lpstr>При воспитании гиперактивного  ребенка близкие должны избегать двух крайностей:   </vt:lpstr>
      <vt:lpstr>Советы педагогам, в общении с гиперактивными детьми</vt:lpstr>
      <vt:lpstr>Коррекционное воздействие включает следующие приемы и технологии: </vt:lpstr>
      <vt:lpstr>Любите вашего ребенка, помогите ему быть успешным, преодолеть трудности!!! </vt:lpstr>
      <vt:lpstr>СПАСИБО ЗА ВНИМАНИЕ!</vt:lpstr>
    </vt:vector>
  </TitlesOfParts>
  <Company>Melkosoft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Гиперактивный ребёнок</dc:title>
  <dc:creator>User</dc:creator>
  <cp:lastModifiedBy>user</cp:lastModifiedBy>
  <cp:revision>177</cp:revision>
  <dcterms:created xsi:type="dcterms:W3CDTF">2015-11-19T14:35:42Z</dcterms:created>
  <dcterms:modified xsi:type="dcterms:W3CDTF">2015-12-09T02:38:30Z</dcterms:modified>
</cp:coreProperties>
</file>