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4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6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1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1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1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48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4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05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7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07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89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08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13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3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3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5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9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00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3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8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1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4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8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6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3990-D553-4DBE-A18A-91E5671FB55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2F67-0D29-48EA-8B76-A54A871D7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309937" y="3887790"/>
            <a:ext cx="6429400" cy="1470025"/>
          </a:xfrm>
        </p:spPr>
        <p:txBody>
          <a:bodyPr/>
          <a:lstStyle/>
          <a:p>
            <a:r>
              <a:rPr lang="ru-RU" sz="4000" b="1" i="1" dirty="0"/>
              <a:t>Образовательный паспорт второй младшей </a:t>
            </a:r>
            <a:r>
              <a:rPr lang="ru-RU" sz="4000" b="1" i="1"/>
              <a:t>группы №1</a:t>
            </a:r>
            <a:br>
              <a:rPr lang="ru-RU" sz="4000" b="1" i="1"/>
            </a:br>
            <a:r>
              <a:rPr lang="ru-RU" sz="3200" b="1" i="1"/>
              <a:t>2015 – 2016 </a:t>
            </a:r>
            <a:r>
              <a:rPr lang="ru-RU" sz="3200" b="1" i="1" dirty="0"/>
              <a:t>учебный</a:t>
            </a:r>
            <a:r>
              <a:rPr lang="en-US" sz="3200" b="1" i="1" dirty="0"/>
              <a:t> </a:t>
            </a:r>
            <a:r>
              <a:rPr lang="ru-RU" sz="3200" b="1" i="1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919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2000241"/>
            <a:ext cx="8643998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дня составлен с расчетом на 12-часовое пребывание ребенка в детском саду.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может быть скорректирован с учетом работы конкретного дошкольного учреждения (контингента детей, климата в регионе, наличия бассейна, времени года, длительности светового дня и т.п.). При осуществлении режимных моментов необходимо учитывать также индивидуальные особенности ребенка (длительность сна, вкусовые предпочтения, характер и т. д.).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4445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представленном режиме дня выделено специальное время для чтения детям. Это не является обязательным элементом режима дня, и чтение может быть замещено самостоятельной деятельностью детей, однако для эффективного решения программных задач ежедневное чтение крайне желательно. Для детей 3-4 лет длительность чтения с обсуждением прочитанного рекомендуется до 10-15 минут. При этом ребенка не следует принуждать, надо предоставить ему свободный выбор — слушать либо заниматься своим делом. Часто дети, играя рядом с воспитателем, незаметно для себя увлекаются процессом слушания. </a:t>
            </a:r>
          </a:p>
          <a:p>
            <a:pPr indent="4445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режиме дня указана общая длительность организованной образовательной деятельности, включая перерывы между ее различными видами. Педагог самостоятельно дозирует объем образовательной нагрузки, не превышая при этом максимально допустимую санитарно-эпидемиологическими правилами и нормативами нагрузку.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действующему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детей возраста от 3 до 4 лет планируют не более 10 занятий в неделю продолжительностью не более 15 минут (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2.4.1.1249-03).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Irina\Рабочий стол\дет сад\Новая папка (2)\0_8f124_27f4a07d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44" y="5500703"/>
            <a:ext cx="1571668" cy="1247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0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09720" y="1928802"/>
          <a:ext cx="8643998" cy="47465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48672"/>
                <a:gridCol w="2395326"/>
              </a:tblGrid>
              <a:tr h="3121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дошкольном учреждении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Прием,</a:t>
                      </a:r>
                      <a:r>
                        <a:rPr lang="ru-RU" sz="1400" baseline="0" dirty="0" smtClean="0"/>
                        <a:t> осмотр, игры, утренняя гимнастика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7.00 – 8.20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завтраку, завтрак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8.20 –</a:t>
                      </a:r>
                      <a:r>
                        <a:rPr lang="ru-RU" sz="1400" baseline="0" dirty="0" smtClean="0"/>
                        <a:t> 9.00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Организованная образовательная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9.00 – 10.00</a:t>
                      </a:r>
                      <a:endParaRPr lang="ru-RU" sz="1400" dirty="0"/>
                    </a:p>
                  </a:txBody>
                  <a:tcPr/>
                </a:tc>
              </a:tr>
              <a:tr h="3231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прогулке, прогулка (игры, наблюдения, труд)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10.00</a:t>
                      </a:r>
                      <a:r>
                        <a:rPr lang="ru-RU" sz="1400" baseline="0" dirty="0" smtClean="0"/>
                        <a:t> – 12.00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Возвращение с прогулки, игры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12.00 – 12.20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обеду, обед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12.20</a:t>
                      </a:r>
                      <a:r>
                        <a:rPr lang="ru-RU" sz="1400" baseline="0" dirty="0" smtClean="0"/>
                        <a:t> – 12.50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ко сну, дневной сон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12.50 – 15.00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Подъем, воздушные и водные процедуры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15.00 – 15.25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полднику, полдник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15.25</a:t>
                      </a:r>
                      <a:r>
                        <a:rPr lang="ru-RU" sz="1400" baseline="0" dirty="0" smtClean="0"/>
                        <a:t> – 15.50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Игры, самостоятельная деятельность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15.50 – 16.20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Чтение художественной литературы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16.20 – 16.35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прогулке, прогулка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16.35 – 17.50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Возвращение с прогулки, игры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17.50 – 18.15</a:t>
                      </a:r>
                      <a:endParaRPr lang="ru-RU" sz="1400" dirty="0"/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Игры, уход  детей домой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18.15 – 19.00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357166"/>
            <a:ext cx="8229600" cy="642942"/>
          </a:xfrm>
        </p:spPr>
        <p:txBody>
          <a:bodyPr/>
          <a:lstStyle/>
          <a:p>
            <a:pPr lvl="0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дня нашей группы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071678"/>
            <a:ext cx="6472254" cy="714380"/>
          </a:xfrm>
        </p:spPr>
        <p:txBody>
          <a:bodyPr/>
          <a:lstStyle/>
          <a:p>
            <a:r>
              <a:rPr lang="ru-RU" sz="1800" b="1" dirty="0">
                <a:latin typeface="Calibri" pitchFamily="34" charset="0"/>
              </a:rPr>
              <a:t>Предметно-развивающая образовательная среда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2596" y="2928935"/>
            <a:ext cx="850112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Среда является важным фактором воспитания и развития  ребенка.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Чтобы создать предметно - развивающую среду для обучения и развития детей, необходимо учитывать возрастные физиологические и психические особенности малышей.  Необходимо обогатить среду элементами, стимулирующими познавательную, эмоциональную, двигательную деятельность  ребят.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В нашем детском саду педагогический процесс включает организованное обучение -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Во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младшей группе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проводится 2 занятия в день.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071570"/>
          </a:xfrm>
        </p:spPr>
        <p:txBody>
          <a:bodyPr/>
          <a:lstStyle/>
          <a:p>
            <a:r>
              <a:rPr lang="ru-RU" sz="1800" b="1" dirty="0"/>
              <a:t>Примерный перечень основных видов организованной образовательной деятельности</a:t>
            </a:r>
            <a:br>
              <a:rPr lang="ru-RU" sz="1800" b="1" dirty="0"/>
            </a:br>
            <a:r>
              <a:rPr lang="ru-RU" sz="1800" b="1" dirty="0"/>
              <a:t>(при работе по пятидневной неделе)</a:t>
            </a:r>
            <a:endParaRPr lang="ru-RU" sz="1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81158" y="1943111"/>
          <a:ext cx="8358246" cy="46038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01512"/>
                <a:gridCol w="2356734"/>
              </a:tblGrid>
              <a:tr h="3842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организованной деятельности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Кол-во</a:t>
                      </a:r>
                      <a:endParaRPr lang="ru-RU" sz="1800" dirty="0"/>
                    </a:p>
                  </a:txBody>
                  <a:tcPr/>
                </a:tc>
              </a:tr>
              <a:tr h="132773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Познание (Познавательно-исследовательская</a:t>
                      </a:r>
                      <a:r>
                        <a:rPr lang="ru-RU" sz="1600" baseline="0" dirty="0" smtClean="0"/>
                        <a:t> и продуктивная (конструктивная) деятельность. Формирование элементарных математических представлений. Формирование целостной картины мира).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  <a:tr h="3570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Коммуникация. Чтение художественной литературы.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  <a:tr h="12795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Художественное творчество:</a:t>
                      </a:r>
                    </a:p>
                    <a:p>
                      <a:pPr algn="l"/>
                      <a:r>
                        <a:rPr lang="ru-RU" sz="1600" dirty="0" smtClean="0"/>
                        <a:t>                                                         </a:t>
                      </a:r>
                      <a:r>
                        <a:rPr lang="ru-RU" sz="1600" baseline="0" dirty="0" smtClean="0"/>
                        <a:t>        </a:t>
                      </a:r>
                      <a:r>
                        <a:rPr lang="ru-RU" sz="1600" dirty="0" smtClean="0"/>
                        <a:t>  рисование</a:t>
                      </a:r>
                    </a:p>
                    <a:p>
                      <a:pPr algn="l"/>
                      <a:r>
                        <a:rPr lang="ru-RU" sz="1600" dirty="0" smtClean="0"/>
                        <a:t>                                                                   лепка</a:t>
                      </a:r>
                    </a:p>
                    <a:p>
                      <a:pPr algn="l"/>
                      <a:r>
                        <a:rPr lang="ru-RU" sz="1600" dirty="0" smtClean="0"/>
                        <a:t>                                                                   аппликация</a:t>
                      </a:r>
                    </a:p>
                    <a:p>
                      <a:r>
                        <a:rPr lang="ru-RU" sz="1600" dirty="0" smtClean="0"/>
                        <a:t>                                                              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1  </a:t>
                      </a:r>
                    </a:p>
                    <a:p>
                      <a:r>
                        <a:rPr lang="ru-RU" sz="1800" dirty="0" smtClean="0"/>
                        <a:t>0.5 </a:t>
                      </a:r>
                    </a:p>
                    <a:p>
                      <a:r>
                        <a:rPr lang="ru-RU" sz="1800" dirty="0" smtClean="0"/>
                        <a:t>0.5  </a:t>
                      </a:r>
                      <a:endParaRPr lang="ru-RU" sz="1800" dirty="0"/>
                    </a:p>
                  </a:txBody>
                  <a:tcPr/>
                </a:tc>
              </a:tr>
              <a:tr h="3570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Физическая культура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  <a:tr h="3570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  <a:tr h="4840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количество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6615130" cy="571504"/>
          </a:xfrm>
        </p:spPr>
        <p:txBody>
          <a:bodyPr/>
          <a:lstStyle/>
          <a:p>
            <a:r>
              <a:rPr lang="ru-RU" sz="2400" b="1" dirty="0" err="1"/>
              <a:t>Культурно-досуговая</a:t>
            </a:r>
            <a:r>
              <a:rPr lang="ru-RU" sz="2400" b="1" dirty="0"/>
              <a:t> деятельность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2596" y="2071677"/>
            <a:ext cx="84296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культурно-досуговой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деятельности в нашей группе предполагает решение педагогом следующих задач.</a:t>
            </a: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Отдых.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культурно-досуговую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деятельность детей по интересам. Обеспечивать каждому ребенку отдых (пассивный и активный), эмоциональное благополучие. Формировать умение занимать себя игрой.</a:t>
            </a: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Развлечения.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Показывать театрализованные представления. Организовывать прослушивание звукозаписей; просмотр мультфильмов. Проводить развлечения различной тематики (для закрепления и обобщения пройденного материала). Вызывать интерес к новым темам, стремиться, чтобы дети получали удовольствие от увиденного и услышанного во время развлечения.</a:t>
            </a: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Праздники.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Приобщать детей к праздничной культуре. Отмечать государственные праздники (Новый год, «Мамин день»). Содействовать созданию обстановки общей радости, хорошего настроения.</a:t>
            </a: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Самостоятельная художественная деятельность.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Побуждать детей заниматься изобразительной деятельностью, рассматривать иллюстрации в книгах, играть в разнообразные игры; разыгрывать с помощью воспитателя знакомые сказки, обыгрывать народные песенки,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потешки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47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Поддерживать желание детей петь, танцевать, играть с музыкальными игрушками, рисовать, лепить, раскрашивать картинки и т. д.</a:t>
            </a:r>
          </a:p>
        </p:txBody>
      </p:sp>
    </p:spTree>
    <p:extLst>
      <p:ext uri="{BB962C8B-B14F-4D97-AF65-F5344CB8AC3E}">
        <p14:creationId xmlns:p14="http://schemas.microsoft.com/office/powerpoint/2010/main" val="3442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6900882" cy="500066"/>
          </a:xfrm>
        </p:spPr>
        <p:txBody>
          <a:bodyPr/>
          <a:lstStyle/>
          <a:p>
            <a:r>
              <a:rPr lang="ru-RU" sz="2400" b="1" dirty="0"/>
              <a:t>На прогулке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708920"/>
            <a:ext cx="388843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2708920"/>
            <a:ext cx="4438067" cy="330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3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2636912"/>
            <a:ext cx="4187957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618910"/>
            <a:ext cx="4211960" cy="315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дет сад\картинки\zaryadka-poleznoe-zanyatie-dlya-kazhdogo-rebenka-.pn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588" r="5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5181600" y="4286252"/>
            <a:ext cx="5486400" cy="1000125"/>
          </a:xfrm>
        </p:spPr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524001" y="714375"/>
            <a:ext cx="6543675" cy="2000250"/>
          </a:xfrm>
        </p:spPr>
        <p:txBody>
          <a:bodyPr/>
          <a:lstStyle/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Наша группа: </a:t>
            </a:r>
            <a:br>
              <a:rPr lang="ru-RU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« Малышок»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524001" y="3000375"/>
            <a:ext cx="5972175" cy="3125788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Наш девиз: </a:t>
            </a:r>
          </a:p>
          <a:p>
            <a:pPr algn="ctr">
              <a:buNone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в здоровом теле – здоровый дух!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52596" y="2071678"/>
            <a:ext cx="7786742" cy="4643470"/>
          </a:xfrm>
        </p:spPr>
        <p:txBody>
          <a:bodyPr/>
          <a:lstStyle/>
          <a:p>
            <a:pPr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800" b="1" u="sng" dirty="0">
                <a:latin typeface="Arial" pitchFamily="34" charset="0"/>
                <a:cs typeface="Arial" pitchFamily="34" charset="0"/>
              </a:rPr>
              <a:t>Возрастная группа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вторая младшая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3 до 4 лет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 	</a:t>
            </a:r>
            <a:r>
              <a:rPr lang="ru-RU" altLang="zh-CN" sz="1800" b="1" u="sng" dirty="0">
                <a:latin typeface="Arial" pitchFamily="34" charset="0"/>
                <a:ea typeface="SimSun" pitchFamily="2" charset="-122"/>
                <a:cs typeface="Arial" pitchFamily="34" charset="0"/>
              </a:rPr>
              <a:t>Формат услуг</a:t>
            </a:r>
            <a:r>
              <a:rPr lang="ru-RU" altLang="zh-CN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r>
              <a:rPr lang="ru-RU" altLang="zh-CN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реализация Основной Образовательной Программы МАДОУ ЦРР «Детский сад №167 общеразвивающего вида» с  приоритетным направлением деятельности: физкультурно-оздоровительное и познавательно-речевое.</a:t>
            </a:r>
          </a:p>
          <a:p>
            <a:pPr>
              <a:buNone/>
            </a:pPr>
            <a:endParaRPr lang="ru-RU" altLang="zh-CN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zh-CN" sz="1400" dirty="0">
                <a:latin typeface="Arial" pitchFamily="34" charset="0"/>
                <a:cs typeface="Arial" pitchFamily="34" charset="0"/>
              </a:rPr>
              <a:t>      		 </a:t>
            </a:r>
            <a:r>
              <a:rPr lang="ru-RU" altLang="zh-CN" sz="1800" b="1" u="sng" dirty="0">
                <a:latin typeface="Arial" pitchFamily="34" charset="0"/>
                <a:ea typeface="SimSun" pitchFamily="2" charset="-122"/>
                <a:cs typeface="Arial" pitchFamily="34" charset="0"/>
              </a:rPr>
              <a:t>Инвариантная часть ООП</a:t>
            </a:r>
            <a:r>
              <a:rPr lang="ru-RU" altLang="zh-CN" sz="1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r>
              <a:rPr lang="ru-RU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Программа воспитания и обучения в детском саду «От рождения до школы», под ред. </a:t>
            </a:r>
            <a:r>
              <a:rPr lang="ru-RU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Н.Е.Вераксы</a:t>
            </a:r>
            <a:r>
              <a:rPr lang="ru-RU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Т.С.Комаровой, М.А.Васильевой.</a:t>
            </a:r>
          </a:p>
          <a:p>
            <a:pPr>
              <a:buNone/>
            </a:pPr>
            <a:r>
              <a:rPr lang="ru-RU" altLang="zh-CN" sz="1400" dirty="0">
                <a:latin typeface="Arial" pitchFamily="34" charset="0"/>
                <a:cs typeface="Arial" pitchFamily="34" charset="0"/>
              </a:rPr>
              <a:t>      		 </a:t>
            </a:r>
            <a:r>
              <a:rPr lang="ru-RU" altLang="zh-CN" sz="1800" b="1" u="sng" dirty="0">
                <a:latin typeface="Arial" pitchFamily="34" charset="0"/>
                <a:ea typeface="SimSun" pitchFamily="2" charset="-122"/>
                <a:cs typeface="Arial" pitchFamily="34" charset="0"/>
              </a:rPr>
              <a:t>Приоритетное направление</a:t>
            </a:r>
            <a:r>
              <a:rPr lang="en-US" altLang="zh-CN" sz="1800" b="1" u="sng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altLang="zh-CN" sz="1800" b="1" u="sng" dirty="0">
                <a:latin typeface="Arial" pitchFamily="34" charset="0"/>
                <a:ea typeface="SimSun" pitchFamily="2" charset="-122"/>
                <a:cs typeface="Arial" pitchFamily="34" charset="0"/>
              </a:rPr>
              <a:t>группы:</a:t>
            </a:r>
            <a:r>
              <a:rPr lang="ru-RU" altLang="zh-CN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познавательно-речевое</a:t>
            </a:r>
          </a:p>
          <a:p>
            <a:pPr>
              <a:buNone/>
            </a:pPr>
            <a:endParaRPr lang="ru-RU" altLang="zh-CN" sz="1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buNone/>
            </a:pPr>
            <a:r>
              <a:rPr lang="ru-RU" altLang="zh-CN" sz="1400" dirty="0">
                <a:latin typeface="Arial" pitchFamily="34" charset="0"/>
                <a:cs typeface="Arial" pitchFamily="34" charset="0"/>
              </a:rPr>
              <a:t>       	 </a:t>
            </a:r>
            <a:r>
              <a:rPr lang="ru-RU" altLang="zh-CN" sz="1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Воспитатели:</a:t>
            </a:r>
          </a:p>
          <a:p>
            <a:pPr>
              <a:buNone/>
            </a:pPr>
            <a:r>
              <a:rPr lang="ru-RU" altLang="zh-CN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altLang="zh-C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Шипулина Светлана Александровна, образование средне-специальное. </a:t>
            </a:r>
            <a:r>
              <a:rPr lang="en-US" altLang="zh-C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altLang="zh-C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en-US" altLang="zh-C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Стаж работы – 28 лет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48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4034" y="2500307"/>
            <a:ext cx="8001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В возрасте 3-4 лет ребенок постепенно выходит за пределы семейного круга, его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общение становится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внеситуативным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Взрослый становится для ребенка не только членом семьи, но и носителем определенной общественной функции. Желание ребенка выполнять такую же функцию приводит к противоречию с его реальными возможностями. Это противоречие разрешается через развитие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игры, которая становится ведущим видом деятельности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дошкольном возрасте.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Главной особенностью игры является ее условность: выполнение одних действий с одними предметами предполагает их отнесенность к другим действиям с другими предметами. Основным содержанием игры младших дошкольников являются действия с игрушками и предметами-заместителями. Продолжительность игры небольшая. Младшие дошкольники ограничиваются игрой с одной-двумя ролями и простыми, неразвернутыми сюжетами. Игры с правилами в этом возрасте только начинают формироваться.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3643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472" y="2071678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Изобразительная деятельность ребенка зависит от его представлений о предмете.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этом возрасте они только начинают формироваться. Графические образы бедны. У одних детей в изображениях отсутствуют детали, у других рисунки могут быть более детализированы. Дети уже могут использовать цвет.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Большое значение для развития мелкой моторики имеет лепка.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Младшие дошкольники способны под руководством взрослого вылепить простые предметы.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Известно, что аппликация оказывает положительное влияние на развитие восприятия. В этом возрасте детям доступны простейшие виды аппликации.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Конструктивная деятельность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младшем дошкольном возрасте ограничена возведением несложных построек по образцу и по замыслу. - В младшем дошкольном возрасте развивается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перцептивная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деятельность. Дети от использования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предэталонов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индивидуальных единиц восприятия — переходят к сенсорным эталонам — культурно-выработанным средствам восприятия. К концу младшего дошкольного возраста дети могут воспринимать до 5 и более форм предметов и до 7 и более цветов, способны дифференцировать предметы по величине, ориентироваться в пространстве группы детского сада, а при определенной организации образовательного процесса—и в помещении всего дошкольного учреждения.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09720" y="2500306"/>
            <a:ext cx="8572560" cy="3786195"/>
          </a:xfrm>
        </p:spPr>
        <p:txBody>
          <a:bodyPr/>
          <a:lstStyle/>
          <a:p>
            <a:pPr marL="0" indent="438150">
              <a:spcBef>
                <a:spcPct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Развиваются память и внимание. По просьбе взрослого дети могут запомнить 3-4 слова и 5-6 названий предметов. К концу младшего дошкольного возраста они способны запомнить значительные отрывки из любимых произведений.</a:t>
            </a:r>
          </a:p>
          <a:p>
            <a:pPr marL="0" indent="438150">
              <a:spcBef>
                <a:spcPct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Продолжает развиваться наглядно-действенное мышление. При этом преобразования ситуаций в ряде случаев осуществляются на основе целенаправленных проб с учетом желаемого результата.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Дошкольники способны установить некоторые скрытые связи и отношения между предметами.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441325" eaLnBrk="0" hangingPunct="0">
              <a:spcBef>
                <a:spcPct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младшем дошкольном возрасте начинает развиваться воображение, которое особенно наглядно проявляется в игре, когда одни объекты выступают в качестве заместителей других.</a:t>
            </a:r>
          </a:p>
          <a:p>
            <a:pPr marL="0" indent="441325" eaLnBrk="0" hangingPunct="0">
              <a:spcBef>
                <a:spcPct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Взаимоотношения детей обусловлены нормами и правилами. В результате целенаправленного воздействия они могут усвоить относительно большое количество норм, которые выступают основанием для оценки собственных действий и действий других детей.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45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910" y="250030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Взаимоотношения детей ярко проявляются в игровой деятельности. Они скорее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играют рядом, чем активно вступают во взаимодействие.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Однако уже в этом возрасте могут наблюдаться устойчивые избирательные взаимоотношения. Конфликты между детьми возникают преимущественно по поводу игрушек.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Положение ребенка в группе сверстников во многом определяется мнением воспитателя</a:t>
            </a:r>
          </a:p>
          <a:p>
            <a:pPr indent="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младшем дошкольном возрасте можно наблюдать соподчинение мотивов поведения в относительно простых ситуациях. Сознательное управление поведением только начинает складываться; во многом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поведение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ребенка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еще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ситуативно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Вместе с тем можно наблюдать и случаи ограничения собственных побуждений самим ребенком, сопровождаемые словесными указаниями. Начинает развиваться самооценка, при этом дети в значительной мере ориентируются на оценку воспитателя. Продолжает развиваться также их половая идентификация, что проявляется в характере выбираемых игрушек и сюжетов.</a:t>
            </a:r>
          </a:p>
        </p:txBody>
      </p:sp>
    </p:spTree>
    <p:extLst>
      <p:ext uri="{BB962C8B-B14F-4D97-AF65-F5344CB8AC3E}">
        <p14:creationId xmlns:p14="http://schemas.microsoft.com/office/powerpoint/2010/main" val="9195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034" y="2928935"/>
            <a:ext cx="80724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          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Правильный режим дня — это рациональная продолжительность и разумное чередование различных видов деятельности и отдыха детей в течение суток. Основным принципом правильного построения режима является его соответствие возрастным психофизиологическим особенностям детей.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          При осуществлении режимных моментов необходимо учитывать также индивидуальные особенности ребенка (длительность сна, вкусовые предпочтения, темп деятельности и т.д.). Чем ближе к индивидуальным особенностям ребенка режим детского сада, тем комфортнее он себя чувствует, тем лучше его настроение и выше активность.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524001" y="2071688"/>
            <a:ext cx="6958013" cy="500062"/>
          </a:xfrm>
        </p:spPr>
        <p:txBody>
          <a:bodyPr/>
          <a:lstStyle/>
          <a:p>
            <a:r>
              <a:rPr lang="ru-RU" sz="2400" b="1" dirty="0"/>
              <a:t>Режим дня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85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975</Words>
  <Application>Microsoft Office PowerPoint</Application>
  <PresentationFormat>Широкоэкранный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SimSun</vt:lpstr>
      <vt:lpstr>SimSun</vt:lpstr>
      <vt:lpstr>Arial</vt:lpstr>
      <vt:lpstr>Calibri</vt:lpstr>
      <vt:lpstr>Calibri Light</vt:lpstr>
      <vt:lpstr>Times New Roman</vt:lpstr>
      <vt:lpstr>Тема Office</vt:lpstr>
      <vt:lpstr>Шаблон 2</vt:lpstr>
      <vt:lpstr>1_Шаблон 2</vt:lpstr>
      <vt:lpstr>Образовательный паспорт второй младшей группы №1 2015 – 2016 учебный год</vt:lpstr>
      <vt:lpstr> </vt:lpstr>
      <vt:lpstr>Наша группа:  « Малышок»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</vt:lpstr>
      <vt:lpstr>Презентация PowerPoint</vt:lpstr>
      <vt:lpstr>Режим дня нашей группы </vt:lpstr>
      <vt:lpstr>Предметно-развивающая образовательная среда</vt:lpstr>
      <vt:lpstr>Примерный перечень основных видов организованной образовательной деятельности (при работе по пятидневной неделе)</vt:lpstr>
      <vt:lpstr>Культурно-досуговая деятельность</vt:lpstr>
      <vt:lpstr>На прогулке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паспорт второй младшей группы №1 2015 – 2016 учебный год</dc:title>
  <dc:creator>HP</dc:creator>
  <cp:lastModifiedBy>HP</cp:lastModifiedBy>
  <cp:revision>1</cp:revision>
  <dcterms:created xsi:type="dcterms:W3CDTF">2015-10-07T11:20:06Z</dcterms:created>
  <dcterms:modified xsi:type="dcterms:W3CDTF">2015-10-07T11:22:11Z</dcterms:modified>
</cp:coreProperties>
</file>