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E77FB1E-D4B0-4DD1-A4E6-80D5D42AACBE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8D31B7C-ADCF-427B-918F-1E6C9D877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FB1E-D4B0-4DD1-A4E6-80D5D42AACBE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1B7C-ADCF-427B-918F-1E6C9D877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FB1E-D4B0-4DD1-A4E6-80D5D42AACBE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1B7C-ADCF-427B-918F-1E6C9D877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E77FB1E-D4B0-4DD1-A4E6-80D5D42AACBE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D31B7C-ADCF-427B-918F-1E6C9D877B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E77FB1E-D4B0-4DD1-A4E6-80D5D42AACBE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8D31B7C-ADCF-427B-918F-1E6C9D877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FB1E-D4B0-4DD1-A4E6-80D5D42AACBE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1B7C-ADCF-427B-918F-1E6C9D877B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FB1E-D4B0-4DD1-A4E6-80D5D42AACBE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1B7C-ADCF-427B-918F-1E6C9D877B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E77FB1E-D4B0-4DD1-A4E6-80D5D42AACBE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D31B7C-ADCF-427B-918F-1E6C9D877B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FB1E-D4B0-4DD1-A4E6-80D5D42AACBE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1B7C-ADCF-427B-918F-1E6C9D877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E77FB1E-D4B0-4DD1-A4E6-80D5D42AACBE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D31B7C-ADCF-427B-918F-1E6C9D877B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E77FB1E-D4B0-4DD1-A4E6-80D5D42AACBE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D31B7C-ADCF-427B-918F-1E6C9D877B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E77FB1E-D4B0-4DD1-A4E6-80D5D42AACBE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8D31B7C-ADCF-427B-918F-1E6C9D877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136904" cy="3096344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Весёлая неделька</a:t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4400" i="1" dirty="0" smtClean="0">
                <a:solidFill>
                  <a:srgbClr val="002060"/>
                </a:solidFill>
              </a:rPr>
              <a:t>корригирующая гимнастика для глаз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509120"/>
            <a:ext cx="5328592" cy="2073617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rgbClr val="C00000"/>
                </a:solidFill>
              </a:rPr>
              <a:t>Презентацию подготовила</a:t>
            </a:r>
          </a:p>
          <a:p>
            <a:pPr algn="r"/>
            <a:r>
              <a:rPr lang="ru-RU" sz="2400" dirty="0" smtClean="0">
                <a:solidFill>
                  <a:srgbClr val="C00000"/>
                </a:solidFill>
              </a:rPr>
              <a:t>Воспитатель МАДОУ ЦРР д\с № 167</a:t>
            </a:r>
          </a:p>
          <a:p>
            <a:pPr algn="r"/>
            <a:r>
              <a:rPr lang="ru-RU" sz="2400" dirty="0" err="1" smtClean="0">
                <a:solidFill>
                  <a:srgbClr val="C00000"/>
                </a:solidFill>
              </a:rPr>
              <a:t>Кинзебулатова</a:t>
            </a:r>
            <a:r>
              <a:rPr lang="ru-RU" sz="2400" dirty="0" smtClean="0">
                <a:solidFill>
                  <a:srgbClr val="C00000"/>
                </a:solidFill>
              </a:rPr>
              <a:t> Г.Ш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65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928670"/>
            <a:ext cx="7931224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/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sz="4000" i="1" dirty="0" smtClean="0">
                <a:solidFill>
                  <a:srgbClr val="FF0000"/>
                </a:solidFill>
              </a:rPr>
              <a:t>Всю </a:t>
            </a:r>
            <a:r>
              <a:rPr lang="ru-RU" sz="4000" i="1" dirty="0">
                <a:solidFill>
                  <a:srgbClr val="FF0000"/>
                </a:solidFill>
              </a:rPr>
              <a:t>неделю по порядку глазки делают зарядку.</a:t>
            </a:r>
            <a:r>
              <a:rPr lang="ru-RU" i="1" dirty="0">
                <a:solidFill>
                  <a:srgbClr val="FF0000"/>
                </a:solidFill>
              </a:rPr>
              <a:t/>
            </a:r>
            <a:br>
              <a:rPr lang="ru-RU" i="1" dirty="0">
                <a:solidFill>
                  <a:srgbClr val="FF0000"/>
                </a:solidFill>
              </a:rPr>
            </a:b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4752528" cy="446449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3200" b="1" i="1" dirty="0" smtClean="0">
                <a:solidFill>
                  <a:srgbClr val="002060"/>
                </a:solidFill>
              </a:rPr>
              <a:t>В </a:t>
            </a:r>
            <a:r>
              <a:rPr lang="ru-RU" sz="3200" b="1" i="1" dirty="0">
                <a:solidFill>
                  <a:srgbClr val="002060"/>
                </a:solidFill>
              </a:rPr>
              <a:t>понедельник</a:t>
            </a:r>
            <a:r>
              <a:rPr lang="ru-RU" sz="3200" b="1" i="1" dirty="0" smtClean="0">
                <a:solidFill>
                  <a:srgbClr val="002060"/>
                </a:solidFill>
              </a:rPr>
              <a:t>,</a:t>
            </a:r>
          </a:p>
          <a:p>
            <a:pPr marL="137160" indent="0">
              <a:buNone/>
            </a:pP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>
                <a:solidFill>
                  <a:srgbClr val="002060"/>
                </a:solidFill>
              </a:rPr>
              <a:t>как проснутся,</a:t>
            </a:r>
          </a:p>
          <a:p>
            <a:pPr marL="137160" indent="0">
              <a:buNone/>
            </a:pPr>
            <a:r>
              <a:rPr lang="ru-RU" sz="3200" b="1" i="1" dirty="0">
                <a:solidFill>
                  <a:srgbClr val="002060"/>
                </a:solidFill>
              </a:rPr>
              <a:t>Глазки небу улыбнутся, </a:t>
            </a:r>
          </a:p>
          <a:p>
            <a:pPr marL="137160" indent="0">
              <a:buNone/>
            </a:pPr>
            <a:r>
              <a:rPr lang="ru-RU" sz="3200" b="1" i="1" dirty="0">
                <a:solidFill>
                  <a:srgbClr val="002060"/>
                </a:solidFill>
              </a:rPr>
              <a:t>Вниз </a:t>
            </a:r>
            <a:r>
              <a:rPr lang="ru-RU" sz="3200" b="1" i="1" dirty="0" smtClean="0">
                <a:solidFill>
                  <a:srgbClr val="002060"/>
                </a:solidFill>
              </a:rPr>
              <a:t>посмотрят</a:t>
            </a:r>
          </a:p>
          <a:p>
            <a:pPr marL="137160" indent="0">
              <a:buNone/>
            </a:pP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>
                <a:solidFill>
                  <a:srgbClr val="002060"/>
                </a:solidFill>
              </a:rPr>
              <a:t>на траву</a:t>
            </a:r>
          </a:p>
          <a:p>
            <a:pPr marL="137160" indent="0">
              <a:buNone/>
            </a:pPr>
            <a:r>
              <a:rPr lang="ru-RU" sz="3200" b="1" i="1" dirty="0">
                <a:solidFill>
                  <a:srgbClr val="002060"/>
                </a:solidFill>
              </a:rPr>
              <a:t>И обратно в высоту.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004048" y="1556792"/>
            <a:ext cx="3816424" cy="2232247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000" b="1" i="1" dirty="0" smtClean="0">
                <a:solidFill>
                  <a:srgbClr val="C00000"/>
                </a:solidFill>
              </a:rPr>
              <a:t>Посмотреть </a:t>
            </a:r>
            <a:r>
              <a:rPr lang="ru-RU" sz="2000" b="1" i="1" dirty="0">
                <a:solidFill>
                  <a:srgbClr val="C00000"/>
                </a:solidFill>
              </a:rPr>
              <a:t>вверх-вниз, вправо-влево;</a:t>
            </a:r>
            <a:endParaRPr lang="ru-RU" sz="2000" b="1" dirty="0">
              <a:solidFill>
                <a:srgbClr val="C00000"/>
              </a:solidFill>
            </a:endParaRPr>
          </a:p>
          <a:p>
            <a:pPr marL="137160" indent="0">
              <a:buNone/>
            </a:pPr>
            <a:r>
              <a:rPr lang="ru-RU" sz="2000" b="1" i="1" dirty="0">
                <a:solidFill>
                  <a:srgbClr val="C00000"/>
                </a:solidFill>
              </a:rPr>
              <a:t>голова остается неподвижной,</a:t>
            </a:r>
            <a:endParaRPr lang="ru-RU" sz="2000" b="1" dirty="0">
              <a:solidFill>
                <a:srgbClr val="C00000"/>
              </a:solidFill>
            </a:endParaRPr>
          </a:p>
          <a:p>
            <a:pPr marL="137160" indent="0">
              <a:buNone/>
            </a:pPr>
            <a:r>
              <a:rPr lang="ru-RU" sz="2000" b="1" i="1" dirty="0">
                <a:solidFill>
                  <a:srgbClr val="C00000"/>
                </a:solidFill>
              </a:rPr>
              <a:t> упражнение снимает нервное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напряжениие</a:t>
            </a:r>
            <a:endParaRPr lang="ru-RU" sz="2000" b="1" dirty="0">
              <a:solidFill>
                <a:srgbClr val="C00000"/>
              </a:solidFill>
            </a:endParaRPr>
          </a:p>
          <a:p>
            <a:pPr marL="137160" indent="0">
              <a:buNone/>
            </a:pP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17850"/>
            <a:ext cx="3472673" cy="29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438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5" y="3501008"/>
            <a:ext cx="333489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476672"/>
            <a:ext cx="4536504" cy="576064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3600" b="1" i="1" dirty="0">
                <a:solidFill>
                  <a:srgbClr val="002060"/>
                </a:solidFill>
              </a:rPr>
              <a:t>Во </a:t>
            </a:r>
            <a:r>
              <a:rPr lang="ru-RU" sz="3600" b="1" i="1" dirty="0" smtClean="0">
                <a:solidFill>
                  <a:srgbClr val="002060"/>
                </a:solidFill>
              </a:rPr>
              <a:t>вторник </a:t>
            </a:r>
          </a:p>
          <a:p>
            <a:pPr marL="137160" indent="0"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часики-глаза</a:t>
            </a:r>
            <a:endParaRPr lang="ru-RU" sz="3600" b="1" i="1" dirty="0">
              <a:solidFill>
                <a:srgbClr val="002060"/>
              </a:solidFill>
            </a:endParaRPr>
          </a:p>
          <a:p>
            <a:pPr marL="137160" indent="0">
              <a:buNone/>
            </a:pPr>
            <a:r>
              <a:rPr lang="ru-RU" sz="3600" b="1" i="1" dirty="0">
                <a:solidFill>
                  <a:srgbClr val="002060"/>
                </a:solidFill>
              </a:rPr>
              <a:t>Отводят </a:t>
            </a:r>
            <a:r>
              <a:rPr lang="ru-RU" sz="3600" b="1" i="1" dirty="0" smtClean="0">
                <a:solidFill>
                  <a:srgbClr val="002060"/>
                </a:solidFill>
              </a:rPr>
              <a:t>взгляд</a:t>
            </a:r>
          </a:p>
          <a:p>
            <a:pPr marL="137160" indent="0"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>
                <a:solidFill>
                  <a:srgbClr val="002060"/>
                </a:solidFill>
              </a:rPr>
              <a:t>туда-сюда,</a:t>
            </a:r>
          </a:p>
          <a:p>
            <a:pPr marL="137160" indent="0">
              <a:buNone/>
            </a:pPr>
            <a:r>
              <a:rPr lang="ru-RU" sz="3600" b="1" i="1" dirty="0">
                <a:solidFill>
                  <a:srgbClr val="002060"/>
                </a:solidFill>
              </a:rPr>
              <a:t> Ходят влево, </a:t>
            </a:r>
            <a:endParaRPr lang="ru-RU" sz="3600" b="1" i="1" dirty="0" smtClean="0">
              <a:solidFill>
                <a:srgbClr val="002060"/>
              </a:solidFill>
            </a:endParaRPr>
          </a:p>
          <a:p>
            <a:pPr marL="137160" indent="0"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ходят </a:t>
            </a:r>
            <a:r>
              <a:rPr lang="ru-RU" sz="3600" b="1" i="1" dirty="0">
                <a:solidFill>
                  <a:srgbClr val="002060"/>
                </a:solidFill>
              </a:rPr>
              <a:t>вправо,</a:t>
            </a:r>
          </a:p>
          <a:p>
            <a:pPr marL="137160" indent="0">
              <a:buNone/>
            </a:pPr>
            <a:r>
              <a:rPr lang="ru-RU" sz="3600" b="1" i="1" dirty="0">
                <a:solidFill>
                  <a:srgbClr val="002060"/>
                </a:solidFill>
              </a:rPr>
              <a:t>Не устанут никогда.</a:t>
            </a:r>
          </a:p>
          <a:p>
            <a:pPr marL="13716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004048" y="836712"/>
            <a:ext cx="3898776" cy="302433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b="1" i="1" dirty="0" smtClean="0">
                <a:solidFill>
                  <a:srgbClr val="C00000"/>
                </a:solidFill>
              </a:rPr>
              <a:t>Посмотреть </a:t>
            </a:r>
            <a:r>
              <a:rPr lang="ru-RU" sz="2400" b="1" i="1" dirty="0">
                <a:solidFill>
                  <a:srgbClr val="C00000"/>
                </a:solidFill>
              </a:rPr>
              <a:t>вправо-влево,</a:t>
            </a:r>
          </a:p>
          <a:p>
            <a:pPr marL="137160" indent="0">
              <a:buNone/>
            </a:pPr>
            <a:r>
              <a:rPr lang="ru-RU" sz="2400" b="1" i="1" dirty="0">
                <a:solidFill>
                  <a:srgbClr val="C00000"/>
                </a:solidFill>
              </a:rPr>
              <a:t>голова остается неподвижной, </a:t>
            </a:r>
          </a:p>
          <a:p>
            <a:pPr marL="137160" indent="0">
              <a:buNone/>
            </a:pPr>
            <a:r>
              <a:rPr lang="ru-RU" sz="2400" b="1" i="1" dirty="0">
                <a:solidFill>
                  <a:srgbClr val="C00000"/>
                </a:solidFill>
              </a:rPr>
              <a:t>упражнение снимает глазное </a:t>
            </a:r>
            <a:r>
              <a:rPr lang="ru-RU" sz="2400" b="1" i="1" dirty="0" smtClean="0">
                <a:solidFill>
                  <a:srgbClr val="C00000"/>
                </a:solidFill>
              </a:rPr>
              <a:t>напряжение</a:t>
            </a:r>
            <a:endParaRPr lang="ru-RU" sz="2400" b="1" i="1" dirty="0">
              <a:solidFill>
                <a:srgbClr val="C00000"/>
              </a:solidFill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46292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620688"/>
            <a:ext cx="4752528" cy="612068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3000" b="1" i="1" dirty="0" smtClean="0">
                <a:solidFill>
                  <a:srgbClr val="002060"/>
                </a:solidFill>
              </a:rPr>
              <a:t>В </a:t>
            </a:r>
            <a:r>
              <a:rPr lang="ru-RU" sz="3000" b="1" i="1" dirty="0">
                <a:solidFill>
                  <a:srgbClr val="002060"/>
                </a:solidFill>
              </a:rPr>
              <a:t>среду жмурки </a:t>
            </a:r>
            <a:endParaRPr lang="ru-RU" sz="3000" b="1" i="1" dirty="0" smtClean="0">
              <a:solidFill>
                <a:srgbClr val="002060"/>
              </a:solidFill>
            </a:endParaRPr>
          </a:p>
          <a:p>
            <a:pPr marL="137160" indent="0">
              <a:buNone/>
            </a:pPr>
            <a:r>
              <a:rPr lang="ru-RU" sz="3000" b="1" i="1" dirty="0" smtClean="0">
                <a:solidFill>
                  <a:srgbClr val="002060"/>
                </a:solidFill>
              </a:rPr>
              <a:t>мы </a:t>
            </a:r>
            <a:r>
              <a:rPr lang="ru-RU" sz="3000" b="1" i="1" dirty="0">
                <a:solidFill>
                  <a:srgbClr val="002060"/>
                </a:solidFill>
              </a:rPr>
              <a:t>играем.</a:t>
            </a:r>
          </a:p>
          <a:p>
            <a:pPr marL="137160" indent="0">
              <a:buNone/>
            </a:pPr>
            <a:r>
              <a:rPr lang="ru-RU" sz="3000" b="1" i="1" dirty="0">
                <a:solidFill>
                  <a:srgbClr val="002060"/>
                </a:solidFill>
              </a:rPr>
              <a:t>Плотно глазки закрываем.</a:t>
            </a:r>
          </a:p>
          <a:p>
            <a:pPr marL="137160" indent="0">
              <a:buNone/>
            </a:pPr>
            <a:r>
              <a:rPr lang="ru-RU" sz="3000" b="1" i="1" dirty="0">
                <a:solidFill>
                  <a:srgbClr val="002060"/>
                </a:solidFill>
              </a:rPr>
              <a:t>Раз, два, три, четыре, пять!</a:t>
            </a:r>
          </a:p>
          <a:p>
            <a:pPr marL="137160" indent="0">
              <a:buNone/>
            </a:pPr>
            <a:r>
              <a:rPr lang="ru-RU" sz="3000" b="1" i="1" dirty="0">
                <a:solidFill>
                  <a:srgbClr val="002060"/>
                </a:solidFill>
              </a:rPr>
              <a:t>Время глазки открывать.</a:t>
            </a:r>
          </a:p>
          <a:p>
            <a:pPr marL="137160" indent="0">
              <a:buNone/>
            </a:pPr>
            <a:r>
              <a:rPr lang="ru-RU" sz="3000" b="1" i="1" dirty="0">
                <a:solidFill>
                  <a:srgbClr val="002060"/>
                </a:solidFill>
              </a:rPr>
              <a:t>Жмуримся и открываем - </a:t>
            </a:r>
          </a:p>
          <a:p>
            <a:pPr marL="137160" indent="0">
              <a:buNone/>
            </a:pPr>
            <a:r>
              <a:rPr lang="ru-RU" sz="3000" b="1" i="1" dirty="0">
                <a:solidFill>
                  <a:srgbClr val="002060"/>
                </a:solidFill>
              </a:rPr>
              <a:t>Так игру мы продолжаем!</a:t>
            </a:r>
          </a:p>
          <a:p>
            <a:pPr marL="137160" indent="0">
              <a:buNone/>
            </a:pP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004048" y="548680"/>
            <a:ext cx="3898776" cy="2520279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sz="2400" b="1" i="1" dirty="0" smtClean="0">
                <a:solidFill>
                  <a:srgbClr val="C00000"/>
                </a:solidFill>
              </a:rPr>
              <a:t>Плотно </a:t>
            </a:r>
            <a:r>
              <a:rPr lang="ru-RU" sz="2400" b="1" i="1" dirty="0">
                <a:solidFill>
                  <a:srgbClr val="C00000"/>
                </a:solidFill>
              </a:rPr>
              <a:t>закрыть глаза, </a:t>
            </a:r>
          </a:p>
          <a:p>
            <a:pPr marL="137160" indent="0">
              <a:buNone/>
            </a:pPr>
            <a:r>
              <a:rPr lang="ru-RU" sz="2400" b="1" i="1" dirty="0">
                <a:solidFill>
                  <a:srgbClr val="C00000"/>
                </a:solidFill>
              </a:rPr>
              <a:t>досчитать до пяти и широко открыть глаза;</a:t>
            </a:r>
          </a:p>
          <a:p>
            <a:pPr marL="137160" indent="0">
              <a:buNone/>
            </a:pPr>
            <a:r>
              <a:rPr lang="ru-RU" sz="2400" b="1" i="1" dirty="0">
                <a:solidFill>
                  <a:srgbClr val="C00000"/>
                </a:solidFill>
              </a:rPr>
              <a:t>упражнение снимает глазное </a:t>
            </a:r>
            <a:r>
              <a:rPr lang="ru-RU" sz="2400" b="1" i="1" dirty="0" smtClean="0">
                <a:solidFill>
                  <a:srgbClr val="C00000"/>
                </a:solidFill>
              </a:rPr>
              <a:t>напряжение</a:t>
            </a:r>
            <a:endParaRPr lang="ru-RU" sz="2400" b="1" i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5338" y="2924944"/>
            <a:ext cx="3873836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3429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548680"/>
            <a:ext cx="4032448" cy="4968552"/>
          </a:xfrm>
        </p:spPr>
        <p:txBody>
          <a:bodyPr>
            <a:normAutofit fontScale="47500" lnSpcReduction="20000"/>
          </a:bodyPr>
          <a:lstStyle/>
          <a:p>
            <a:pPr marL="137160" indent="0">
              <a:buNone/>
            </a:pPr>
            <a:r>
              <a:rPr lang="ru-RU" sz="6500" b="1" i="1" dirty="0">
                <a:solidFill>
                  <a:srgbClr val="002060"/>
                </a:solidFill>
              </a:rPr>
              <a:t>А в четверг мы смотрим вдаль</a:t>
            </a:r>
            <a:r>
              <a:rPr lang="ru-RU" sz="6500" b="1" i="1" dirty="0" smtClean="0">
                <a:solidFill>
                  <a:srgbClr val="002060"/>
                </a:solidFill>
              </a:rPr>
              <a:t>,</a:t>
            </a:r>
          </a:p>
          <a:p>
            <a:pPr marL="137160" indent="0">
              <a:buNone/>
            </a:pPr>
            <a:r>
              <a:rPr lang="ru-RU" sz="6500" b="1" i="1" dirty="0" smtClean="0">
                <a:solidFill>
                  <a:srgbClr val="002060"/>
                </a:solidFill>
              </a:rPr>
              <a:t>На </a:t>
            </a:r>
            <a:r>
              <a:rPr lang="ru-RU" sz="6500" b="1" i="1" dirty="0">
                <a:solidFill>
                  <a:srgbClr val="002060"/>
                </a:solidFill>
              </a:rPr>
              <a:t>это времени не жаль.</a:t>
            </a:r>
          </a:p>
          <a:p>
            <a:pPr marL="137160" indent="0">
              <a:buNone/>
            </a:pPr>
            <a:r>
              <a:rPr lang="ru-RU" sz="6500" b="1" i="1" dirty="0">
                <a:solidFill>
                  <a:srgbClr val="002060"/>
                </a:solidFill>
              </a:rPr>
              <a:t>Что вблизи</a:t>
            </a:r>
            <a:r>
              <a:rPr lang="ru-RU" sz="6500" b="1" i="1" dirty="0" smtClean="0">
                <a:solidFill>
                  <a:srgbClr val="002060"/>
                </a:solidFill>
              </a:rPr>
              <a:t>,</a:t>
            </a:r>
          </a:p>
          <a:p>
            <a:pPr marL="137160" indent="0">
              <a:buNone/>
            </a:pPr>
            <a:r>
              <a:rPr lang="ru-RU" sz="6500" b="1" i="1" dirty="0" smtClean="0">
                <a:solidFill>
                  <a:srgbClr val="002060"/>
                </a:solidFill>
              </a:rPr>
              <a:t> </a:t>
            </a:r>
            <a:r>
              <a:rPr lang="ru-RU" sz="6500" b="1" i="1" dirty="0">
                <a:solidFill>
                  <a:srgbClr val="002060"/>
                </a:solidFill>
              </a:rPr>
              <a:t>что и вдали - </a:t>
            </a:r>
          </a:p>
          <a:p>
            <a:pPr marL="137160" indent="0">
              <a:buNone/>
            </a:pPr>
            <a:r>
              <a:rPr lang="ru-RU" sz="6500" b="1" i="1" dirty="0">
                <a:solidFill>
                  <a:srgbClr val="002060"/>
                </a:solidFill>
              </a:rPr>
              <a:t>Глазки рассмотреть должны.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076056" y="260648"/>
            <a:ext cx="3610744" cy="3672408"/>
          </a:xfrm>
        </p:spPr>
        <p:txBody>
          <a:bodyPr>
            <a:normAutofit fontScale="47500" lnSpcReduction="20000"/>
          </a:bodyPr>
          <a:lstStyle/>
          <a:p>
            <a:pPr marL="137160" indent="0">
              <a:buNone/>
            </a:pPr>
            <a:r>
              <a:rPr lang="ru-RU" sz="3800" b="1" i="1" dirty="0" smtClean="0">
                <a:solidFill>
                  <a:srgbClr val="C00000"/>
                </a:solidFill>
              </a:rPr>
              <a:t>Смотреть </a:t>
            </a:r>
            <a:r>
              <a:rPr lang="ru-RU" sz="3800" b="1" i="1" dirty="0">
                <a:solidFill>
                  <a:srgbClr val="C00000"/>
                </a:solidFill>
              </a:rPr>
              <a:t>прямо перед </a:t>
            </a:r>
            <a:r>
              <a:rPr lang="ru-RU" sz="3800" b="1" i="1" dirty="0" smtClean="0">
                <a:solidFill>
                  <a:srgbClr val="C00000"/>
                </a:solidFill>
              </a:rPr>
              <a:t>собой, поставить </a:t>
            </a:r>
            <a:r>
              <a:rPr lang="ru-RU" sz="3800" b="1" i="1" dirty="0">
                <a:solidFill>
                  <a:srgbClr val="C00000"/>
                </a:solidFill>
              </a:rPr>
              <a:t>палец на расстоянии 25-30 см от глаз,</a:t>
            </a:r>
          </a:p>
          <a:p>
            <a:pPr marL="137160" indent="0">
              <a:buNone/>
            </a:pPr>
            <a:r>
              <a:rPr lang="ru-RU" sz="3800" b="1" i="1" dirty="0">
                <a:solidFill>
                  <a:srgbClr val="C00000"/>
                </a:solidFill>
              </a:rPr>
              <a:t>перенести взор на кончик пальца и смотреть на него, </a:t>
            </a:r>
          </a:p>
          <a:p>
            <a:pPr marL="137160" indent="0">
              <a:buNone/>
            </a:pPr>
            <a:r>
              <a:rPr lang="ru-RU" sz="3800" b="1" i="1" dirty="0">
                <a:solidFill>
                  <a:srgbClr val="C00000"/>
                </a:solidFill>
              </a:rPr>
              <a:t>опустить руку;</a:t>
            </a:r>
          </a:p>
          <a:p>
            <a:pPr marL="137160" indent="0">
              <a:buNone/>
            </a:pPr>
            <a:r>
              <a:rPr lang="ru-RU" sz="3800" b="1" i="1" dirty="0">
                <a:solidFill>
                  <a:srgbClr val="C00000"/>
                </a:solidFill>
              </a:rPr>
              <a:t>упражнение укрепляет мышцу глаз и </a:t>
            </a:r>
          </a:p>
          <a:p>
            <a:pPr marL="137160" indent="0">
              <a:buNone/>
            </a:pPr>
            <a:r>
              <a:rPr lang="ru-RU" sz="3800" b="1" i="1" dirty="0">
                <a:solidFill>
                  <a:srgbClr val="C00000"/>
                </a:solidFill>
              </a:rPr>
              <a:t>совершенствует их координацию</a:t>
            </a:r>
            <a:r>
              <a:rPr lang="ru-RU" sz="3800" b="1" i="1" dirty="0" smtClean="0">
                <a:solidFill>
                  <a:srgbClr val="C00000"/>
                </a:solidFill>
              </a:rPr>
              <a:t>.</a:t>
            </a:r>
            <a:endParaRPr lang="ru-RU" sz="3800" b="1" i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61048"/>
            <a:ext cx="3744416" cy="280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9446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620688"/>
            <a:ext cx="4028256" cy="5361459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sz="3600" b="1" i="1" dirty="0">
                <a:solidFill>
                  <a:srgbClr val="002060"/>
                </a:solidFill>
              </a:rPr>
              <a:t>В пятницу </a:t>
            </a:r>
            <a:r>
              <a:rPr lang="ru-RU" sz="3600" b="1" i="1" dirty="0" smtClean="0">
                <a:solidFill>
                  <a:srgbClr val="002060"/>
                </a:solidFill>
              </a:rPr>
              <a:t>мы</a:t>
            </a:r>
          </a:p>
          <a:p>
            <a:pPr marL="137160" indent="0"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>
                <a:solidFill>
                  <a:srgbClr val="002060"/>
                </a:solidFill>
              </a:rPr>
              <a:t>не зевали, </a:t>
            </a:r>
          </a:p>
          <a:p>
            <a:pPr marL="137160" indent="0">
              <a:buNone/>
            </a:pPr>
            <a:r>
              <a:rPr lang="ru-RU" sz="3600" b="1" i="1" dirty="0">
                <a:solidFill>
                  <a:srgbClr val="002060"/>
                </a:solidFill>
              </a:rPr>
              <a:t>глаза по кругу побежали.</a:t>
            </a:r>
          </a:p>
          <a:p>
            <a:pPr marL="137160" indent="0">
              <a:buNone/>
            </a:pPr>
            <a:r>
              <a:rPr lang="ru-RU" sz="3600" b="1" i="1" dirty="0">
                <a:solidFill>
                  <a:srgbClr val="002060"/>
                </a:solidFill>
              </a:rPr>
              <a:t>Остановка! Им опять</a:t>
            </a:r>
          </a:p>
          <a:p>
            <a:pPr marL="137160" indent="0">
              <a:buNone/>
            </a:pPr>
            <a:r>
              <a:rPr lang="ru-RU" sz="3600" b="1" i="1" dirty="0">
                <a:solidFill>
                  <a:srgbClr val="002060"/>
                </a:solidFill>
              </a:rPr>
              <a:t> в другую сторону бежать.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4008" y="620689"/>
            <a:ext cx="4110608" cy="3168352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sz="2400" b="1" i="1" dirty="0" smtClean="0">
                <a:solidFill>
                  <a:srgbClr val="C00000"/>
                </a:solidFill>
              </a:rPr>
              <a:t>Смотреть вверх </a:t>
            </a:r>
          </a:p>
          <a:p>
            <a:pPr marL="137160" indent="0">
              <a:buNone/>
            </a:pPr>
            <a:r>
              <a:rPr lang="ru-RU" sz="2400" b="1" i="1" dirty="0" smtClean="0">
                <a:solidFill>
                  <a:srgbClr val="C00000"/>
                </a:solidFill>
              </a:rPr>
              <a:t>вправо-влево</a:t>
            </a:r>
            <a:r>
              <a:rPr lang="ru-RU" sz="2400" b="1" i="1" dirty="0">
                <a:solidFill>
                  <a:srgbClr val="C00000"/>
                </a:solidFill>
              </a:rPr>
              <a:t>,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pPr marL="137160" indent="0">
              <a:buNone/>
            </a:pPr>
            <a:r>
              <a:rPr lang="ru-RU" sz="2400" b="1" i="1" dirty="0" smtClean="0">
                <a:solidFill>
                  <a:srgbClr val="C00000"/>
                </a:solidFill>
              </a:rPr>
              <a:t>вниз </a:t>
            </a:r>
            <a:r>
              <a:rPr lang="ru-RU" sz="2400" b="1" i="1" dirty="0">
                <a:solidFill>
                  <a:srgbClr val="C00000"/>
                </a:solidFill>
              </a:rPr>
              <a:t>влево-</a:t>
            </a:r>
            <a:r>
              <a:rPr lang="ru-RU" sz="2400" b="1" i="1" dirty="0" err="1">
                <a:solidFill>
                  <a:srgbClr val="C00000"/>
                </a:solidFill>
              </a:rPr>
              <a:t>враво</a:t>
            </a:r>
            <a:r>
              <a:rPr lang="ru-RU" sz="2400" b="1" i="1" dirty="0">
                <a:solidFill>
                  <a:srgbClr val="C00000"/>
                </a:solidFill>
              </a:rPr>
              <a:t> </a:t>
            </a:r>
          </a:p>
          <a:p>
            <a:pPr marL="137160" indent="0">
              <a:buNone/>
            </a:pPr>
            <a:r>
              <a:rPr lang="ru-RU" sz="2400" b="1" i="1" dirty="0">
                <a:solidFill>
                  <a:srgbClr val="C00000"/>
                </a:solidFill>
              </a:rPr>
              <a:t>и так далее снова;</a:t>
            </a:r>
          </a:p>
          <a:p>
            <a:pPr marL="137160" indent="0">
              <a:buNone/>
            </a:pPr>
            <a:r>
              <a:rPr lang="ru-RU" sz="2400" b="1" i="1" dirty="0">
                <a:solidFill>
                  <a:srgbClr val="C00000"/>
                </a:solidFill>
              </a:rPr>
              <a:t>упражнение совершенствует сложные движения глазных </a:t>
            </a:r>
            <a:r>
              <a:rPr lang="ru-RU" sz="2400" b="1" i="1" dirty="0" smtClean="0">
                <a:solidFill>
                  <a:srgbClr val="C00000"/>
                </a:solidFill>
              </a:rPr>
              <a:t>мышц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49080"/>
            <a:ext cx="4392417" cy="239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7468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4536504" cy="5865515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sz="3600" b="1" i="1" dirty="0">
                <a:solidFill>
                  <a:srgbClr val="002060"/>
                </a:solidFill>
              </a:rPr>
              <a:t>Хоть в субботу выходной, </a:t>
            </a:r>
          </a:p>
          <a:p>
            <a:pPr marL="137160" indent="0">
              <a:buNone/>
            </a:pPr>
            <a:r>
              <a:rPr lang="ru-RU" sz="3600" b="1" i="1" dirty="0">
                <a:solidFill>
                  <a:srgbClr val="002060"/>
                </a:solidFill>
              </a:rPr>
              <a:t>Мы не ленимся с тобой.</a:t>
            </a:r>
          </a:p>
          <a:p>
            <a:pPr marL="137160" indent="0">
              <a:buNone/>
            </a:pPr>
            <a:r>
              <a:rPr lang="ru-RU" sz="3600" b="1" i="1" dirty="0">
                <a:solidFill>
                  <a:srgbClr val="002060"/>
                </a:solidFill>
              </a:rPr>
              <a:t>Ищем взглядом уголки, </a:t>
            </a:r>
          </a:p>
          <a:p>
            <a:pPr marL="137160" indent="0">
              <a:buNone/>
            </a:pPr>
            <a:r>
              <a:rPr lang="ru-RU" sz="3600" b="1" i="1" dirty="0">
                <a:solidFill>
                  <a:srgbClr val="002060"/>
                </a:solidFill>
              </a:rPr>
              <a:t>Чтобы бегали зрачки</a:t>
            </a:r>
            <a:r>
              <a:rPr lang="ru-RU" sz="3600" b="1" i="1" dirty="0" smtClean="0">
                <a:solidFill>
                  <a:srgbClr val="002060"/>
                </a:solidFill>
              </a:rPr>
              <a:t>.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4008" y="332656"/>
            <a:ext cx="4038600" cy="4525963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sz="2400" b="1" i="1" dirty="0" err="1" smtClean="0">
                <a:solidFill>
                  <a:srgbClr val="C00000"/>
                </a:solidFill>
              </a:rPr>
              <a:t>Посмотретьв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>
                <a:solidFill>
                  <a:srgbClr val="C00000"/>
                </a:solidFill>
              </a:rPr>
              <a:t>верхний правый угол окна, </a:t>
            </a:r>
          </a:p>
          <a:p>
            <a:pPr marL="137160" indent="0">
              <a:buNone/>
            </a:pPr>
            <a:r>
              <a:rPr lang="ru-RU" sz="2400" b="1" i="1" dirty="0">
                <a:solidFill>
                  <a:srgbClr val="C00000"/>
                </a:solidFill>
              </a:rPr>
              <a:t>затем нижний левый;</a:t>
            </a:r>
          </a:p>
          <a:p>
            <a:pPr marL="137160" indent="0">
              <a:buNone/>
            </a:pPr>
            <a:r>
              <a:rPr lang="ru-RU" sz="2400" b="1" i="1" dirty="0">
                <a:solidFill>
                  <a:srgbClr val="C00000"/>
                </a:solidFill>
              </a:rPr>
              <a:t>перевести взгляд в </a:t>
            </a:r>
            <a:r>
              <a:rPr lang="ru-RU" sz="2400" b="1" i="1" dirty="0" err="1">
                <a:solidFill>
                  <a:srgbClr val="C00000"/>
                </a:solidFill>
              </a:rPr>
              <a:t>в</a:t>
            </a:r>
            <a:r>
              <a:rPr lang="ru-RU" sz="2400" b="1" i="1" dirty="0">
                <a:solidFill>
                  <a:srgbClr val="C00000"/>
                </a:solidFill>
              </a:rPr>
              <a:t> верхний левый и нижний правый</a:t>
            </a:r>
          </a:p>
          <a:p>
            <a:pPr marL="137160" indent="0">
              <a:buNone/>
            </a:pPr>
            <a:r>
              <a:rPr lang="ru-RU" sz="2400" b="1" i="1" dirty="0">
                <a:solidFill>
                  <a:srgbClr val="C00000"/>
                </a:solidFill>
              </a:rPr>
              <a:t>упражнение совершенствует сложные движения глазных </a:t>
            </a:r>
            <a:r>
              <a:rPr lang="ru-RU" sz="2400" b="1" i="1" dirty="0" smtClean="0">
                <a:solidFill>
                  <a:srgbClr val="C00000"/>
                </a:solidFill>
              </a:rPr>
              <a:t>мышц</a:t>
            </a:r>
            <a:endParaRPr lang="ru-RU" sz="2400" b="1" i="1" dirty="0">
              <a:solidFill>
                <a:srgbClr val="C00000"/>
              </a:solidFill>
            </a:endParaRPr>
          </a:p>
          <a:p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3960440" cy="272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9470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692696"/>
            <a:ext cx="3888432" cy="5433467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3600" b="1" i="1" dirty="0">
                <a:solidFill>
                  <a:srgbClr val="002060"/>
                </a:solidFill>
              </a:rPr>
              <a:t>В воскресенье будем спать,</a:t>
            </a:r>
          </a:p>
          <a:p>
            <a:pPr marL="137160" indent="0">
              <a:buNone/>
            </a:pPr>
            <a:r>
              <a:rPr lang="ru-RU" sz="3600" b="1" i="1" dirty="0">
                <a:solidFill>
                  <a:srgbClr val="002060"/>
                </a:solidFill>
              </a:rPr>
              <a:t>А потом пойдем гулять,</a:t>
            </a:r>
          </a:p>
          <a:p>
            <a:pPr marL="137160" indent="0">
              <a:buNone/>
            </a:pPr>
            <a:r>
              <a:rPr lang="ru-RU" sz="3600" b="1" i="1" dirty="0">
                <a:solidFill>
                  <a:srgbClr val="002060"/>
                </a:solidFill>
              </a:rPr>
              <a:t>Свежим воздухом дышать.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143240" y="4929198"/>
            <a:ext cx="2621507" cy="174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3968" y="260648"/>
            <a:ext cx="4680520" cy="400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2400" b="1" i="1" dirty="0" smtClean="0">
                <a:solidFill>
                  <a:srgbClr val="C00000"/>
                </a:solidFill>
              </a:rPr>
              <a:t>Закрыть </a:t>
            </a:r>
            <a:r>
              <a:rPr lang="ru-RU" sz="2400" b="1" i="1" dirty="0">
                <a:solidFill>
                  <a:srgbClr val="C00000"/>
                </a:solidFill>
              </a:rPr>
              <a:t>веки, помассировать их круговыми движениями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пальцев:верхнее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>
                <a:solidFill>
                  <a:srgbClr val="C00000"/>
                </a:solidFill>
              </a:rPr>
              <a:t>веко </a:t>
            </a:r>
            <a:r>
              <a:rPr lang="ru-RU" sz="2400" b="1" i="1" dirty="0" smtClean="0">
                <a:solidFill>
                  <a:srgbClr val="C00000"/>
                </a:solidFill>
              </a:rPr>
              <a:t>– </a:t>
            </a:r>
          </a:p>
          <a:p>
            <a:pPr marL="137160"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2400" b="1" i="1" dirty="0" smtClean="0">
                <a:solidFill>
                  <a:srgbClr val="C00000"/>
                </a:solidFill>
              </a:rPr>
              <a:t>от </a:t>
            </a:r>
            <a:r>
              <a:rPr lang="ru-RU" sz="2400" b="1" i="1" dirty="0">
                <a:solidFill>
                  <a:srgbClr val="C00000"/>
                </a:solidFill>
              </a:rPr>
              <a:t>носа к </a:t>
            </a:r>
            <a:r>
              <a:rPr lang="ru-RU" sz="2400" b="1" i="1" dirty="0" err="1">
                <a:solidFill>
                  <a:srgbClr val="C00000"/>
                </a:solidFill>
              </a:rPr>
              <a:t>наружнему</a:t>
            </a:r>
            <a:r>
              <a:rPr lang="ru-RU" sz="2400" b="1" i="1" dirty="0">
                <a:solidFill>
                  <a:srgbClr val="C00000"/>
                </a:solidFill>
              </a:rPr>
              <a:t> краю глаз;</a:t>
            </a:r>
          </a:p>
          <a:p>
            <a:pPr marL="137160"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2400" b="1" i="1" dirty="0">
                <a:solidFill>
                  <a:srgbClr val="C00000"/>
                </a:solidFill>
              </a:rPr>
              <a:t>нижнее веко - от </a:t>
            </a:r>
            <a:r>
              <a:rPr lang="ru-RU" sz="2400" b="1" i="1" dirty="0" err="1">
                <a:solidFill>
                  <a:srgbClr val="C00000"/>
                </a:solidFill>
              </a:rPr>
              <a:t>наружнего</a:t>
            </a:r>
            <a:r>
              <a:rPr lang="ru-RU" sz="2400" b="1" i="1" dirty="0">
                <a:solidFill>
                  <a:srgbClr val="C00000"/>
                </a:solidFill>
              </a:rPr>
              <a:t> края к носу, затем наоборот;</a:t>
            </a:r>
          </a:p>
          <a:p>
            <a:pPr marL="137160"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2400" b="1" i="1" dirty="0">
                <a:solidFill>
                  <a:srgbClr val="C00000"/>
                </a:solidFill>
              </a:rPr>
              <a:t>упражнение расслабляет мышцы глаз, улучшает  </a:t>
            </a:r>
            <a:r>
              <a:rPr lang="ru-RU" sz="2400" b="1" i="1" dirty="0" smtClean="0">
                <a:solidFill>
                  <a:srgbClr val="C00000"/>
                </a:solidFill>
              </a:rPr>
              <a:t>кровообращение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835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373616" cy="2000264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>
                <a:solidFill>
                  <a:srgbClr val="C00000"/>
                </a:solidFill>
              </a:rPr>
              <a:t>Без гимнастики</a:t>
            </a:r>
            <a:r>
              <a:rPr lang="ru-RU" sz="4000" i="1" dirty="0" smtClean="0">
                <a:solidFill>
                  <a:srgbClr val="C00000"/>
                </a:solidFill>
              </a:rPr>
              <a:t>,</a:t>
            </a:r>
            <a:br>
              <a:rPr lang="ru-RU" sz="4000" i="1" dirty="0" smtClean="0">
                <a:solidFill>
                  <a:srgbClr val="C00000"/>
                </a:solidFill>
              </a:rPr>
            </a:br>
            <a:r>
              <a:rPr lang="ru-RU" sz="4000" i="1" dirty="0" smtClean="0">
                <a:solidFill>
                  <a:srgbClr val="C00000"/>
                </a:solidFill>
              </a:rPr>
              <a:t> </a:t>
            </a:r>
            <a:r>
              <a:rPr lang="ru-RU" sz="4000" i="1" dirty="0">
                <a:solidFill>
                  <a:srgbClr val="C00000"/>
                </a:solidFill>
              </a:rPr>
              <a:t>друзья,</a:t>
            </a:r>
            <a:br>
              <a:rPr lang="ru-RU" sz="4000" i="1" dirty="0">
                <a:solidFill>
                  <a:srgbClr val="C00000"/>
                </a:solidFill>
              </a:rPr>
            </a:br>
            <a:r>
              <a:rPr lang="ru-RU" sz="4000" i="1" dirty="0">
                <a:solidFill>
                  <a:srgbClr val="C00000"/>
                </a:solidFill>
              </a:rPr>
              <a:t>Нашим глазкам жить нельзя!</a:t>
            </a:r>
            <a:br>
              <a:rPr lang="ru-RU" sz="4000" i="1" dirty="0">
                <a:solidFill>
                  <a:srgbClr val="C00000"/>
                </a:solidFill>
              </a:rPr>
            </a:br>
            <a:endParaRPr lang="ru-RU" sz="4000" i="1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643174" y="2571744"/>
            <a:ext cx="4038600" cy="310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827584" y="5661248"/>
            <a:ext cx="7715200" cy="1040979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 marL="137160" indent="0" algn="ctr"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19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75</TotalTime>
  <Words>327</Words>
  <Application>Microsoft Office PowerPoint</Application>
  <PresentationFormat>Экран (4:3)</PresentationFormat>
  <Paragraphs>72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Весёлая неделька  корригирующая гимнастика для глаз</vt:lpstr>
      <vt:lpstr> Всю неделю по порядку глазки делают зарядку. </vt:lpstr>
      <vt:lpstr>Слайд 3</vt:lpstr>
      <vt:lpstr>Слайд 4</vt:lpstr>
      <vt:lpstr>Слайд 5</vt:lpstr>
      <vt:lpstr>Слайд 6</vt:lpstr>
      <vt:lpstr>Слайд 7</vt:lpstr>
      <vt:lpstr>Слайд 8</vt:lpstr>
      <vt:lpstr>Без гимнастики,  друзья, Нашим глазкам жить нельзя!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Весёлая неделька  коррегирующая гимнастика</dc:title>
  <dc:creator>Руслан Булатов</dc:creator>
  <cp:lastModifiedBy>Марсел</cp:lastModifiedBy>
  <cp:revision>10</cp:revision>
  <dcterms:created xsi:type="dcterms:W3CDTF">2015-09-23T15:07:43Z</dcterms:created>
  <dcterms:modified xsi:type="dcterms:W3CDTF">2015-10-05T15:28:08Z</dcterms:modified>
</cp:coreProperties>
</file>