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60" r:id="rId5"/>
    <p:sldId id="258" r:id="rId6"/>
    <p:sldId id="279" r:id="rId7"/>
    <p:sldId id="281" r:id="rId8"/>
    <p:sldId id="289" r:id="rId9"/>
    <p:sldId id="259" r:id="rId10"/>
    <p:sldId id="282" r:id="rId11"/>
    <p:sldId id="283" r:id="rId12"/>
    <p:sldId id="284" r:id="rId13"/>
    <p:sldId id="285" r:id="rId14"/>
    <p:sldId id="286" r:id="rId15"/>
    <p:sldId id="287" r:id="rId16"/>
    <p:sldId id="288" r:id="rId17"/>
    <p:sldId id="265" r:id="rId18"/>
    <p:sldId id="272" r:id="rId19"/>
    <p:sldId id="267" r:id="rId20"/>
    <p:sldId id="269" r:id="rId21"/>
    <p:sldId id="271" r:id="rId22"/>
    <p:sldId id="268" r:id="rId23"/>
    <p:sldId id="29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5" d="100"/>
          <a:sy n="105" d="100"/>
        </p:scale>
        <p:origin x="-43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5800" y="714356"/>
            <a:ext cx="7772400" cy="3571900"/>
          </a:xfrm>
        </p:spPr>
        <p:txBody>
          <a:bodyPr>
            <a:normAutofit fontScale="90000"/>
          </a:bodyPr>
          <a:lstStyle/>
          <a:p>
            <a:r>
              <a:rPr lang="ru-RU" b="1" i="1" dirty="0" smtClean="0"/>
              <a:t> </a:t>
            </a:r>
            <a:br>
              <a:rPr lang="ru-RU" b="1" i="1" dirty="0" smtClean="0"/>
            </a:br>
            <a:r>
              <a:rPr lang="ru-RU" b="1" i="1" dirty="0" smtClean="0"/>
              <a:t>«Развитие логического мышления у детей дошкольного возраста через дидактические игры и упражнения». </a:t>
            </a:r>
            <a:r>
              <a:rPr lang="ru-RU" dirty="0" smtClean="0"/>
              <a:t/>
            </a:r>
            <a:br>
              <a:rPr lang="ru-RU" dirty="0" smtClean="0"/>
            </a:br>
            <a:r>
              <a:rPr lang="ru-RU" b="1" dirty="0" smtClean="0"/>
              <a:t> </a:t>
            </a:r>
            <a:endParaRPr lang="ru-RU" dirty="0"/>
          </a:p>
        </p:txBody>
      </p:sp>
      <p:sp>
        <p:nvSpPr>
          <p:cNvPr id="3" name="Подзаголовок 2"/>
          <p:cNvSpPr>
            <a:spLocks noGrp="1"/>
          </p:cNvSpPr>
          <p:nvPr>
            <p:ph type="subTitle" idx="1"/>
          </p:nvPr>
        </p:nvSpPr>
        <p:spPr>
          <a:xfrm>
            <a:off x="1371600" y="4786322"/>
            <a:ext cx="6400800" cy="852478"/>
          </a:xfrm>
        </p:spPr>
        <p:txBody>
          <a:bodyPr/>
          <a:lstStyle/>
          <a:p>
            <a:r>
              <a:rPr lang="ru-RU" dirty="0" smtClean="0">
                <a:solidFill>
                  <a:schemeClr val="tx1"/>
                </a:solidFill>
              </a:rPr>
              <a:t>Подготовила Дедова В.Б.</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00B050"/>
                </a:solidFill>
              </a:rPr>
              <a:t>Игровой прием – «Сравнение»</a:t>
            </a:r>
            <a:endParaRPr lang="ru-RU" dirty="0"/>
          </a:p>
        </p:txBody>
      </p:sp>
      <p:sp>
        <p:nvSpPr>
          <p:cNvPr id="3" name="Содержимое 2"/>
          <p:cNvSpPr>
            <a:spLocks noGrp="1"/>
          </p:cNvSpPr>
          <p:nvPr>
            <p:ph idx="1"/>
          </p:nvPr>
        </p:nvSpPr>
        <p:spPr>
          <a:xfrm>
            <a:off x="428596" y="1285860"/>
            <a:ext cx="8229600" cy="4840303"/>
          </a:xfrm>
        </p:spPr>
        <p:txBody>
          <a:bodyPr>
            <a:normAutofit/>
          </a:bodyPr>
          <a:lstStyle/>
          <a:p>
            <a:pPr>
              <a:buNone/>
            </a:pPr>
            <a:r>
              <a:rPr lang="ru-RU" sz="2000" dirty="0" smtClean="0"/>
              <a:t>Задание: "Найди среди своих фигур похожую на яблоко". Взрослый по очереди предлагает рассмотреть каждое изображение яблока. Ребенок подбирает похожую фигуру, выбирая основание для сравнения: цвет, форма. "Какую фигурку можно назвать похожей на оба яблока? (Круги. Они похожи на яблоки формой.)".</a:t>
            </a:r>
          </a:p>
          <a:p>
            <a:pPr>
              <a:buNone/>
            </a:pPr>
            <a:endParaRPr lang="ru-RU" sz="2000" dirty="0" smtClean="0"/>
          </a:p>
          <a:p>
            <a:pPr>
              <a:buNone/>
            </a:pPr>
            <a:endParaRPr lang="ru-RU" sz="2000" dirty="0" smtClean="0"/>
          </a:p>
          <a:p>
            <a:pPr>
              <a:buNone/>
            </a:pPr>
            <a:r>
              <a:rPr lang="ru-RU" sz="2000" dirty="0" smtClean="0"/>
              <a:t>Задание: "Среди этих фигурок есть лишняя. Найди ее. (Пятая фигурка.) Почему она лишняя?« Более сложной формой такого задания является задание на выделение фигуры из композиции, образованной наложением одних форм на другие. Такие задания можно предлагать детям пяти - семи лет.</a:t>
            </a:r>
          </a:p>
          <a:p>
            <a:pPr>
              <a:buNone/>
            </a:pPr>
            <a:endParaRPr lang="ru-RU" dirty="0"/>
          </a:p>
        </p:txBody>
      </p:sp>
      <p:pic>
        <p:nvPicPr>
          <p:cNvPr id="5" name="Picture 3" descr="C:\Users\Алена\Desktop\msd_08.gif"/>
          <p:cNvPicPr>
            <a:picLocks noChangeAspect="1" noChangeArrowheads="1"/>
          </p:cNvPicPr>
          <p:nvPr/>
        </p:nvPicPr>
        <p:blipFill>
          <a:blip r:embed="rId3"/>
          <a:srcRect/>
          <a:stretch>
            <a:fillRect/>
          </a:stretch>
        </p:blipFill>
        <p:spPr bwMode="auto">
          <a:xfrm>
            <a:off x="1643042" y="2857496"/>
            <a:ext cx="5038725" cy="762000"/>
          </a:xfrm>
          <a:prstGeom prst="rect">
            <a:avLst/>
          </a:prstGeom>
          <a:noFill/>
        </p:spPr>
      </p:pic>
      <p:pic>
        <p:nvPicPr>
          <p:cNvPr id="6" name="Picture 4" descr="C:\Users\Алена\Desktop\msd_05.gif"/>
          <p:cNvPicPr>
            <a:picLocks noChangeAspect="1" noChangeArrowheads="1"/>
          </p:cNvPicPr>
          <p:nvPr/>
        </p:nvPicPr>
        <p:blipFill>
          <a:blip r:embed="rId4"/>
          <a:srcRect/>
          <a:stretch>
            <a:fillRect/>
          </a:stretch>
        </p:blipFill>
        <p:spPr bwMode="auto">
          <a:xfrm>
            <a:off x="2071670" y="5214950"/>
            <a:ext cx="4976829" cy="89932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428604"/>
            <a:ext cx="8229600" cy="571504"/>
          </a:xfrm>
        </p:spPr>
        <p:txBody>
          <a:bodyPr>
            <a:normAutofit fontScale="90000"/>
          </a:bodyPr>
          <a:lstStyle/>
          <a:p>
            <a:r>
              <a:rPr lang="ru-RU" b="1" dirty="0" smtClean="0">
                <a:solidFill>
                  <a:srgbClr val="00B050"/>
                </a:solidFill>
              </a:rPr>
              <a:t/>
            </a:r>
            <a:br>
              <a:rPr lang="ru-RU" b="1" dirty="0" smtClean="0">
                <a:solidFill>
                  <a:srgbClr val="00B050"/>
                </a:solidFill>
              </a:rPr>
            </a:br>
            <a:r>
              <a:rPr lang="ru-RU" b="1" dirty="0" smtClean="0">
                <a:solidFill>
                  <a:srgbClr val="00B050"/>
                </a:solidFill>
              </a:rPr>
              <a:t>Игровой прием – «Классификация» </a:t>
            </a:r>
            <a:r>
              <a:rPr lang="ru-RU" dirty="0" smtClean="0"/>
              <a:t/>
            </a:r>
            <a:br>
              <a:rPr lang="ru-RU" dirty="0" smtClean="0"/>
            </a:br>
            <a:endParaRPr lang="ru-RU" dirty="0"/>
          </a:p>
        </p:txBody>
      </p:sp>
      <p:sp>
        <p:nvSpPr>
          <p:cNvPr id="3" name="Содержимое 2"/>
          <p:cNvSpPr>
            <a:spLocks noGrp="1"/>
          </p:cNvSpPr>
          <p:nvPr>
            <p:ph idx="1"/>
          </p:nvPr>
        </p:nvSpPr>
        <p:spPr>
          <a:xfrm>
            <a:off x="457200" y="1071546"/>
            <a:ext cx="8229600" cy="5054617"/>
          </a:xfrm>
        </p:spPr>
        <p:txBody>
          <a:bodyPr/>
          <a:lstStyle/>
          <a:p>
            <a:pPr>
              <a:buNone/>
            </a:pPr>
            <a:r>
              <a:rPr lang="ru-RU" sz="2000" dirty="0" smtClean="0"/>
              <a:t>Задание: Подели между клоунами фигуры из набора. По какому признаку ты разделил фигуры?</a:t>
            </a:r>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r>
              <a:rPr lang="ru-RU" sz="2000" dirty="0" smtClean="0"/>
              <a:t>Задание: Раздели предметы на группы и дай им название.</a:t>
            </a:r>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a:p>
        </p:txBody>
      </p:sp>
      <p:pic>
        <p:nvPicPr>
          <p:cNvPr id="8" name="Picture 2" descr="C:\Users\Алена\Desktop\121373731_66.jpg"/>
          <p:cNvPicPr>
            <a:picLocks noChangeAspect="1" noChangeArrowheads="1"/>
          </p:cNvPicPr>
          <p:nvPr/>
        </p:nvPicPr>
        <p:blipFill>
          <a:blip r:embed="rId3"/>
          <a:srcRect/>
          <a:stretch>
            <a:fillRect/>
          </a:stretch>
        </p:blipFill>
        <p:spPr bwMode="auto">
          <a:xfrm>
            <a:off x="3643306" y="1643050"/>
            <a:ext cx="4786346" cy="1714512"/>
          </a:xfrm>
          <a:prstGeom prst="rect">
            <a:avLst/>
          </a:prstGeom>
          <a:noFill/>
        </p:spPr>
      </p:pic>
      <p:pic>
        <p:nvPicPr>
          <p:cNvPr id="9" name="Picture 7" descr="C:\Users\Алена\Desktop\img3.jpg"/>
          <p:cNvPicPr>
            <a:picLocks noChangeAspect="1" noChangeArrowheads="1"/>
          </p:cNvPicPr>
          <p:nvPr/>
        </p:nvPicPr>
        <p:blipFill>
          <a:blip r:embed="rId4"/>
          <a:srcRect/>
          <a:stretch>
            <a:fillRect/>
          </a:stretch>
        </p:blipFill>
        <p:spPr bwMode="auto">
          <a:xfrm>
            <a:off x="2143108" y="4143380"/>
            <a:ext cx="4667256" cy="19288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00B050"/>
                </a:solidFill>
              </a:rPr>
              <a:t>Игровой прием – «Обобщение»</a:t>
            </a:r>
            <a:endParaRPr lang="ru-RU" dirty="0"/>
          </a:p>
        </p:txBody>
      </p:sp>
      <p:sp>
        <p:nvSpPr>
          <p:cNvPr id="3" name="Содержимое 2"/>
          <p:cNvSpPr>
            <a:spLocks noGrp="1"/>
          </p:cNvSpPr>
          <p:nvPr>
            <p:ph idx="1"/>
          </p:nvPr>
        </p:nvSpPr>
        <p:spPr>
          <a:xfrm>
            <a:off x="457200" y="1142984"/>
            <a:ext cx="8229600" cy="4983179"/>
          </a:xfrm>
        </p:spPr>
        <p:txBody>
          <a:bodyPr>
            <a:normAutofit/>
          </a:bodyPr>
          <a:lstStyle/>
          <a:p>
            <a:pPr>
              <a:buNone/>
            </a:pPr>
            <a:r>
              <a:rPr lang="ru-RU" sz="2000" dirty="0" smtClean="0">
                <a:latin typeface="Times New Roman" pitchFamily="18" charset="0"/>
                <a:cs typeface="Times New Roman" pitchFamily="18" charset="0"/>
              </a:rPr>
              <a:t>Задание: "Одна из этих фигур лишняя". Детям  незнакомо понятие выпуклости, но они обычно всегда указывают на эту фигуру (№4). Объяснять они могут так: "У нее угол ушел внутрь". Такое объяснение вполне подходит. "Чем похожи все остальные фигуры? (У них 4 угла, это четырехугольники.)".</a:t>
            </a:r>
          </a:p>
          <a:p>
            <a:pPr>
              <a:buNone/>
            </a:pP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Задание: Рассмотри шарики. Обведи одной линией три похожих шарика. Что у них одинаковое?</a:t>
            </a: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endParaRPr lang="ru-RU" sz="2000" dirty="0">
              <a:latin typeface="Times New Roman" pitchFamily="18" charset="0"/>
              <a:cs typeface="Times New Roman" pitchFamily="18" charset="0"/>
            </a:endParaRPr>
          </a:p>
        </p:txBody>
      </p:sp>
      <p:pic>
        <p:nvPicPr>
          <p:cNvPr id="5" name="Picture 5" descr="C:\Users\Алена\Desktop\msd_09.gif"/>
          <p:cNvPicPr>
            <a:picLocks noChangeAspect="1" noChangeArrowheads="1"/>
          </p:cNvPicPr>
          <p:nvPr/>
        </p:nvPicPr>
        <p:blipFill>
          <a:blip r:embed="rId3"/>
          <a:srcRect/>
          <a:stretch>
            <a:fillRect/>
          </a:stretch>
        </p:blipFill>
        <p:spPr bwMode="auto">
          <a:xfrm>
            <a:off x="1928794" y="2786058"/>
            <a:ext cx="4991100" cy="733425"/>
          </a:xfrm>
          <a:prstGeom prst="rect">
            <a:avLst/>
          </a:prstGeom>
          <a:noFill/>
        </p:spPr>
      </p:pic>
      <p:pic>
        <p:nvPicPr>
          <p:cNvPr id="7" name="Picture 2" descr="C:\Users\Алена\Desktop\121373715_54.jpg"/>
          <p:cNvPicPr>
            <a:picLocks noChangeAspect="1" noChangeArrowheads="1"/>
          </p:cNvPicPr>
          <p:nvPr/>
        </p:nvPicPr>
        <p:blipFill>
          <a:blip r:embed="rId4"/>
          <a:srcRect/>
          <a:stretch>
            <a:fillRect/>
          </a:stretch>
        </p:blipFill>
        <p:spPr bwMode="auto">
          <a:xfrm>
            <a:off x="3571868" y="4286256"/>
            <a:ext cx="3900498" cy="163751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71480"/>
            <a:ext cx="8229600" cy="500066"/>
          </a:xfrm>
        </p:spPr>
        <p:txBody>
          <a:bodyPr>
            <a:normAutofit fontScale="90000"/>
          </a:bodyPr>
          <a:lstStyle/>
          <a:p>
            <a:r>
              <a:rPr lang="ru-RU" b="1" dirty="0" smtClean="0">
                <a:solidFill>
                  <a:srgbClr val="00B050"/>
                </a:solidFill>
              </a:rPr>
              <a:t>Игровой прием – «Систематизация»</a:t>
            </a:r>
            <a:endParaRPr lang="ru-RU" dirty="0"/>
          </a:p>
        </p:txBody>
      </p:sp>
      <p:sp>
        <p:nvSpPr>
          <p:cNvPr id="3" name="Содержимое 2"/>
          <p:cNvSpPr>
            <a:spLocks noGrp="1"/>
          </p:cNvSpPr>
          <p:nvPr>
            <p:ph idx="1"/>
          </p:nvPr>
        </p:nvSpPr>
        <p:spPr>
          <a:xfrm>
            <a:off x="457200" y="1071546"/>
            <a:ext cx="8229600" cy="5054617"/>
          </a:xfrm>
        </p:spPr>
        <p:txBody>
          <a:bodyPr/>
          <a:lstStyle/>
          <a:p>
            <a:pPr>
              <a:buNone/>
            </a:pPr>
            <a:r>
              <a:rPr lang="ru-RU" sz="2000" dirty="0" smtClean="0">
                <a:latin typeface="Times New Roman" pitchFamily="18" charset="0"/>
                <a:cs typeface="Times New Roman" pitchFamily="18" charset="0"/>
              </a:rPr>
              <a:t>Задание: На столе вперемежку лежат по 6 палочек красного, желтого, синего, светло- и темно-зеленого цветов. Педагог просит выбрать из них все светло- и темно-зеленые. Из этих палочек дети строят «Улицу», чередуя их по цвету.</a:t>
            </a: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Задание: </a:t>
            </a:r>
            <a:r>
              <a:rPr lang="ru-RU" sz="2000" dirty="0" smtClean="0"/>
              <a:t/>
            </a:r>
            <a:br>
              <a:rPr lang="ru-RU" sz="2000" dirty="0" smtClean="0"/>
            </a:br>
            <a:r>
              <a:rPr lang="ru-RU" sz="2000" dirty="0" smtClean="0"/>
              <a:t>Из дидактического материала дети выбирают карточки круглой формы, а многоугольные пластины откладывают на другую сторону стола. Педагог предлагает им построить поезд, чередуя круги с многоугольниками. Каждый ребенок должен обязательно назвать, что он кладет: круг или многоугольник.</a:t>
            </a:r>
            <a:endParaRPr lang="ru-RU" sz="2000" dirty="0">
              <a:latin typeface="Times New Roman" pitchFamily="18" charset="0"/>
              <a:cs typeface="Times New Roman" pitchFamily="18" charset="0"/>
            </a:endParaRPr>
          </a:p>
        </p:txBody>
      </p:sp>
      <p:pic>
        <p:nvPicPr>
          <p:cNvPr id="5" name="Picture 7" descr="C:\Users\Алена\Desktop\06055.jpg"/>
          <p:cNvPicPr>
            <a:picLocks noChangeAspect="1" noChangeArrowheads="1"/>
          </p:cNvPicPr>
          <p:nvPr/>
        </p:nvPicPr>
        <p:blipFill>
          <a:blip r:embed="rId3" cstate="print"/>
          <a:srcRect/>
          <a:stretch>
            <a:fillRect/>
          </a:stretch>
        </p:blipFill>
        <p:spPr bwMode="auto">
          <a:xfrm>
            <a:off x="4500562" y="2143116"/>
            <a:ext cx="2452678" cy="1071570"/>
          </a:xfrm>
          <a:prstGeom prst="rect">
            <a:avLst/>
          </a:prstGeom>
          <a:noFill/>
        </p:spPr>
      </p:pic>
      <p:pic>
        <p:nvPicPr>
          <p:cNvPr id="6" name="Picture 8" descr="C:\Users\Алена\Desktop\large_xZEqXXjmDUM.jpg"/>
          <p:cNvPicPr>
            <a:picLocks noChangeAspect="1" noChangeArrowheads="1"/>
          </p:cNvPicPr>
          <p:nvPr/>
        </p:nvPicPr>
        <p:blipFill>
          <a:blip r:embed="rId4"/>
          <a:srcRect/>
          <a:stretch>
            <a:fillRect/>
          </a:stretch>
        </p:blipFill>
        <p:spPr bwMode="auto">
          <a:xfrm>
            <a:off x="5072066" y="4714884"/>
            <a:ext cx="2476496" cy="136365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Алена\Desktop\67721137.jpg"/>
          <p:cNvPicPr>
            <a:picLocks noChangeAspect="1" noChangeArrowheads="1"/>
          </p:cNvPicPr>
          <p:nvPr/>
        </p:nvPicPr>
        <p:blipFill>
          <a:blip r:embed="rId2"/>
          <a:srcRect/>
          <a:stretch>
            <a:fillRect/>
          </a:stretch>
        </p:blipFill>
        <p:spPr bwMode="auto">
          <a:xfrm>
            <a:off x="0" y="0"/>
            <a:ext cx="9144000" cy="6715148"/>
          </a:xfrm>
          <a:prstGeom prst="rect">
            <a:avLst/>
          </a:prstGeom>
          <a:noFill/>
        </p:spPr>
      </p:pic>
      <p:sp>
        <p:nvSpPr>
          <p:cNvPr id="2" name="Заголовок 1"/>
          <p:cNvSpPr>
            <a:spLocks noGrp="1"/>
          </p:cNvSpPr>
          <p:nvPr>
            <p:ph type="title"/>
          </p:nvPr>
        </p:nvSpPr>
        <p:spPr>
          <a:xfrm>
            <a:off x="457200" y="428604"/>
            <a:ext cx="8229600" cy="500066"/>
          </a:xfrm>
        </p:spPr>
        <p:txBody>
          <a:bodyPr>
            <a:normAutofit fontScale="90000"/>
          </a:bodyPr>
          <a:lstStyle/>
          <a:p>
            <a:r>
              <a:rPr lang="ru-RU" sz="3200" b="1" dirty="0" smtClean="0">
                <a:solidFill>
                  <a:srgbClr val="00B050"/>
                </a:solidFill>
              </a:rPr>
              <a:t>Игровой прием </a:t>
            </a:r>
            <a:r>
              <a:rPr lang="ru-RU" sz="3200" b="1" dirty="0" smtClean="0">
                <a:solidFill>
                  <a:srgbClr val="00B050"/>
                </a:solidFill>
              </a:rPr>
              <a:t>- «</a:t>
            </a:r>
            <a:r>
              <a:rPr lang="ru-RU" sz="3200" b="1" dirty="0" err="1" smtClean="0">
                <a:solidFill>
                  <a:srgbClr val="00B050"/>
                </a:solidFill>
              </a:rPr>
              <a:t>Сериация</a:t>
            </a:r>
            <a:r>
              <a:rPr lang="ru-RU" sz="3200" b="1" dirty="0" smtClean="0">
                <a:solidFill>
                  <a:srgbClr val="00B050"/>
                </a:solidFill>
              </a:rPr>
              <a:t>»</a:t>
            </a:r>
            <a:endParaRPr lang="ru-RU" sz="3200" dirty="0"/>
          </a:p>
        </p:txBody>
      </p:sp>
      <p:sp>
        <p:nvSpPr>
          <p:cNvPr id="3" name="Содержимое 2"/>
          <p:cNvSpPr>
            <a:spLocks noGrp="1"/>
          </p:cNvSpPr>
          <p:nvPr>
            <p:ph idx="1"/>
          </p:nvPr>
        </p:nvSpPr>
        <p:spPr>
          <a:xfrm>
            <a:off x="457200" y="857232"/>
            <a:ext cx="8229600" cy="5268931"/>
          </a:xfrm>
        </p:spPr>
        <p:txBody>
          <a:bodyPr>
            <a:normAutofit/>
          </a:bodyPr>
          <a:lstStyle/>
          <a:p>
            <a:pPr>
              <a:buNone/>
            </a:pPr>
            <a:r>
              <a:rPr lang="ru-RU" sz="2000" dirty="0" smtClean="0">
                <a:latin typeface="Times New Roman" pitchFamily="18" charset="0"/>
                <a:cs typeface="Times New Roman" pitchFamily="18" charset="0"/>
              </a:rPr>
              <a:t>Задание : Рассмотри предметы и разложи их  в определенном порядке.</a:t>
            </a: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Задание: Рассмотри картинки и разложи их  по выбранному признаку.</a:t>
            </a:r>
          </a:p>
          <a:p>
            <a:pPr>
              <a:buNone/>
            </a:pPr>
            <a:endParaRPr lang="ru-RU" sz="2000" dirty="0">
              <a:latin typeface="Times New Roman" pitchFamily="18" charset="0"/>
              <a:cs typeface="Times New Roman" pitchFamily="18" charset="0"/>
            </a:endParaRPr>
          </a:p>
        </p:txBody>
      </p:sp>
      <p:pic>
        <p:nvPicPr>
          <p:cNvPr id="5" name="Picture 9" descr="C:\Users\Алена\Desktop\76b86104aef9e5ca43404b7afc6d6ef3.jpg.jpg"/>
          <p:cNvPicPr>
            <a:picLocks noChangeAspect="1" noChangeArrowheads="1"/>
          </p:cNvPicPr>
          <p:nvPr/>
        </p:nvPicPr>
        <p:blipFill>
          <a:blip r:embed="rId3"/>
          <a:srcRect/>
          <a:stretch>
            <a:fillRect/>
          </a:stretch>
        </p:blipFill>
        <p:spPr bwMode="auto">
          <a:xfrm>
            <a:off x="2786050" y="1285860"/>
            <a:ext cx="3262318" cy="1676400"/>
          </a:xfrm>
          <a:prstGeom prst="rect">
            <a:avLst/>
          </a:prstGeom>
          <a:noFill/>
        </p:spPr>
      </p:pic>
      <p:pic>
        <p:nvPicPr>
          <p:cNvPr id="7" name="Picture 10" descr="C:\Users\Алена\Desktop\Knip-uit-en-leg-de-plaatjes-in-logische-volgorde-van-meisje-tot-oma-kleuteridee.nl-cut-out-and-sequece-girl-life-cycle-free-printable..jpg"/>
          <p:cNvPicPr>
            <a:picLocks noChangeAspect="1" noChangeArrowheads="1"/>
          </p:cNvPicPr>
          <p:nvPr/>
        </p:nvPicPr>
        <p:blipFill>
          <a:blip r:embed="rId4"/>
          <a:srcRect/>
          <a:stretch>
            <a:fillRect/>
          </a:stretch>
        </p:blipFill>
        <p:spPr bwMode="auto">
          <a:xfrm>
            <a:off x="1857356" y="3714752"/>
            <a:ext cx="4819657" cy="20717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00042"/>
            <a:ext cx="8229600" cy="428628"/>
          </a:xfrm>
        </p:spPr>
        <p:txBody>
          <a:bodyPr>
            <a:noAutofit/>
          </a:bodyPr>
          <a:lstStyle/>
          <a:p>
            <a:r>
              <a:rPr lang="ru-RU" sz="3200" b="1" dirty="0" smtClean="0">
                <a:solidFill>
                  <a:srgbClr val="00B050"/>
                </a:solidFill>
                <a:latin typeface="Times New Roman" pitchFamily="18" charset="0"/>
                <a:cs typeface="Times New Roman" pitchFamily="18" charset="0"/>
              </a:rPr>
              <a:t>Игровой прием – «Умозаключения»</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00108"/>
            <a:ext cx="8229600" cy="5126055"/>
          </a:xfrm>
        </p:spPr>
        <p:txBody>
          <a:bodyPr>
            <a:normAutofit/>
          </a:bodyPr>
          <a:lstStyle/>
          <a:p>
            <a:pPr>
              <a:buNone/>
            </a:pPr>
            <a:r>
              <a:rPr lang="ru-RU" sz="2000" dirty="0" smtClean="0">
                <a:latin typeface="Times New Roman" pitchFamily="18" charset="0"/>
                <a:cs typeface="Times New Roman" pitchFamily="18" charset="0"/>
              </a:rPr>
              <a:t>Задание: Рассмотри картинку. Чей путь до дома длиннее?</a:t>
            </a:r>
          </a:p>
          <a:p>
            <a:pPr>
              <a:buNone/>
            </a:pPr>
            <a:r>
              <a:rPr lang="ru-RU" sz="2000" dirty="0" smtClean="0">
                <a:latin typeface="Times New Roman" pitchFamily="18" charset="0"/>
                <a:cs typeface="Times New Roman" pitchFamily="18" charset="0"/>
              </a:rPr>
              <a:t>Как ты думаешь, кто быстрее дойдет до дома и почему?</a:t>
            </a: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Задание: Рассмотри первую пару  на рисунке: костюм и рулон ткани. Определи, какая между ними связь (костюм шьют из ткани). Справа  нарисован дом. К нему нужно подобрать предмет, который имеет с ним такую же связь.</a:t>
            </a:r>
          </a:p>
          <a:p>
            <a:pPr>
              <a:buNone/>
            </a:pPr>
            <a:endParaRPr lang="ru-RU" sz="2000" dirty="0">
              <a:latin typeface="Times New Roman" pitchFamily="18" charset="0"/>
              <a:cs typeface="Times New Roman" pitchFamily="18" charset="0"/>
            </a:endParaRPr>
          </a:p>
        </p:txBody>
      </p:sp>
      <p:pic>
        <p:nvPicPr>
          <p:cNvPr id="5" name="Picture 3" descr="C:\Users\Алена\Desktop\121373759_88.jpg"/>
          <p:cNvPicPr>
            <a:picLocks noChangeAspect="1" noChangeArrowheads="1"/>
          </p:cNvPicPr>
          <p:nvPr/>
        </p:nvPicPr>
        <p:blipFill>
          <a:blip r:embed="rId3"/>
          <a:srcRect/>
          <a:stretch>
            <a:fillRect/>
          </a:stretch>
        </p:blipFill>
        <p:spPr bwMode="auto">
          <a:xfrm>
            <a:off x="2214546" y="2000240"/>
            <a:ext cx="3505208" cy="1571636"/>
          </a:xfrm>
          <a:prstGeom prst="rect">
            <a:avLst/>
          </a:prstGeom>
          <a:noFill/>
        </p:spPr>
      </p:pic>
      <p:pic>
        <p:nvPicPr>
          <p:cNvPr id="7" name="Picture 3" descr="C:\Users\Алена\Desktop\121373763_92.jpg"/>
          <p:cNvPicPr>
            <a:picLocks noChangeAspect="1" noChangeArrowheads="1"/>
          </p:cNvPicPr>
          <p:nvPr/>
        </p:nvPicPr>
        <p:blipFill>
          <a:blip r:embed="rId4"/>
          <a:srcRect/>
          <a:stretch>
            <a:fillRect/>
          </a:stretch>
        </p:blipFill>
        <p:spPr bwMode="auto">
          <a:xfrm>
            <a:off x="3857620" y="4572008"/>
            <a:ext cx="3000382" cy="167561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642918"/>
            <a:ext cx="8229600" cy="428628"/>
          </a:xfrm>
        </p:spPr>
        <p:txBody>
          <a:bodyPr>
            <a:normAutofit fontScale="90000"/>
          </a:bodyPr>
          <a:lstStyle/>
          <a:p>
            <a:r>
              <a:rPr lang="ru-RU" sz="3200" b="1" dirty="0" smtClean="0">
                <a:solidFill>
                  <a:srgbClr val="00B050"/>
                </a:solidFill>
                <a:latin typeface="Times New Roman" pitchFamily="18" charset="0"/>
                <a:cs typeface="Times New Roman" pitchFamily="18" charset="0"/>
              </a:rPr>
              <a:t>Игровой прием «Синтез» и «Анализ»</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229600" cy="4983179"/>
          </a:xfrm>
        </p:spPr>
        <p:txBody>
          <a:bodyPr>
            <a:normAutofit lnSpcReduction="10000"/>
          </a:bodyPr>
          <a:lstStyle/>
          <a:p>
            <a:pPr>
              <a:buNone/>
            </a:pPr>
            <a:r>
              <a:rPr lang="ru-RU" sz="2000" dirty="0" smtClean="0"/>
              <a:t>Задание: У всех фигурок-человечков были свои домики: у кружочков – круглый, у треугольников – треугольный, у квадратов – квадратный, а у овалов – овальный. Каждый вечер фигурки-человечки возвращались в свои домики. Но вот однажды налетел сильный ветер и перепутал все домики. Вечером, возвращаясь домой, фигурки-человечки не смогли попасть в свои домики. Нужно помочь бедным человечкам найти свои домики.</a:t>
            </a:r>
          </a:p>
          <a:p>
            <a:pPr>
              <a:buNone/>
            </a:pPr>
            <a:endParaRPr lang="ru-RU" sz="2000" dirty="0" smtClean="0"/>
          </a:p>
          <a:p>
            <a:pPr>
              <a:buNone/>
            </a:pPr>
            <a:endParaRPr lang="ru-RU" sz="2000" dirty="0" smtClean="0"/>
          </a:p>
          <a:p>
            <a:pPr>
              <a:buNone/>
            </a:pPr>
            <a:endParaRPr lang="ru-RU" sz="2000" dirty="0" smtClean="0"/>
          </a:p>
          <a:p>
            <a:pPr>
              <a:buNone/>
            </a:pPr>
            <a:r>
              <a:rPr lang="ru-RU" sz="2000" dirty="0" smtClean="0"/>
              <a:t>Задание: «Кот в мешке» (тренируем навыки анализа и синтеза)</a:t>
            </a:r>
          </a:p>
          <a:p>
            <a:pPr fontAlgn="base">
              <a:buNone/>
            </a:pPr>
            <a:r>
              <a:rPr lang="ru-RU" sz="2000" dirty="0" smtClean="0"/>
              <a:t>      Один из игроков  берёт картинку из детского лото, и, описывает то, что на ней изображено, не показывая её другому игроку. При этом сам предмет называть нельзя! Другой игрок должен угадать, исходя из описания, что изображено на картинке. В этом случае тренируются не только мыслительные способности, но и навыки связной речи.</a:t>
            </a:r>
          </a:p>
          <a:p>
            <a:pPr>
              <a:buNone/>
            </a:pPr>
            <a:endParaRPr lang="ru-RU" sz="2000" dirty="0"/>
          </a:p>
        </p:txBody>
      </p:sp>
      <p:pic>
        <p:nvPicPr>
          <p:cNvPr id="5" name="Picture 11" descr="C:\Users\Алена\Desktop\23273.jpg"/>
          <p:cNvPicPr>
            <a:picLocks noChangeAspect="1" noChangeArrowheads="1"/>
          </p:cNvPicPr>
          <p:nvPr/>
        </p:nvPicPr>
        <p:blipFill>
          <a:blip r:embed="rId3"/>
          <a:srcRect/>
          <a:stretch>
            <a:fillRect/>
          </a:stretch>
        </p:blipFill>
        <p:spPr bwMode="auto">
          <a:xfrm>
            <a:off x="5214942" y="2857497"/>
            <a:ext cx="2857500" cy="1285884"/>
          </a:xfrm>
          <a:prstGeom prst="rect">
            <a:avLst/>
          </a:prstGeom>
          <a:noFill/>
        </p:spPr>
      </p:pic>
      <p:pic>
        <p:nvPicPr>
          <p:cNvPr id="6" name="Picture 4" descr="C:\Users\Алена\Desktop\00049-3.jpg"/>
          <p:cNvPicPr>
            <a:picLocks noChangeAspect="1" noChangeArrowheads="1"/>
          </p:cNvPicPr>
          <p:nvPr/>
        </p:nvPicPr>
        <p:blipFill>
          <a:blip r:embed="rId4" cstate="print"/>
          <a:srcRect/>
          <a:stretch>
            <a:fillRect/>
          </a:stretch>
        </p:blipFill>
        <p:spPr bwMode="auto">
          <a:xfrm>
            <a:off x="3357554" y="2928934"/>
            <a:ext cx="1428760" cy="11430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71480"/>
            <a:ext cx="8229600" cy="714380"/>
          </a:xfrm>
        </p:spPr>
        <p:txBody>
          <a:bodyPr>
            <a:normAutofit/>
          </a:bodyPr>
          <a:lstStyle/>
          <a:p>
            <a:r>
              <a:rPr lang="ru-RU" sz="3600" b="1" dirty="0" smtClean="0">
                <a:solidFill>
                  <a:srgbClr val="FF0000"/>
                </a:solidFill>
              </a:rPr>
              <a:t>Речевые игры</a:t>
            </a:r>
            <a:endParaRPr lang="ru-RU" sz="3600" b="1" dirty="0">
              <a:solidFill>
                <a:srgbClr val="FF0000"/>
              </a:solidFill>
            </a:endParaRPr>
          </a:p>
        </p:txBody>
      </p:sp>
      <p:sp>
        <p:nvSpPr>
          <p:cNvPr id="13" name="Содержимое 12"/>
          <p:cNvSpPr>
            <a:spLocks noGrp="1"/>
          </p:cNvSpPr>
          <p:nvPr>
            <p:ph idx="1"/>
          </p:nvPr>
        </p:nvSpPr>
        <p:spPr>
          <a:xfrm>
            <a:off x="457200" y="1142984"/>
            <a:ext cx="8229600" cy="4983179"/>
          </a:xfrm>
        </p:spPr>
        <p:txBody>
          <a:bodyPr>
            <a:noAutofit/>
          </a:bodyPr>
          <a:lstStyle/>
          <a:p>
            <a:pPr>
              <a:buNone/>
            </a:pPr>
            <a:endParaRPr lang="ru-RU" sz="1600" b="1" dirty="0" smtClean="0">
              <a:solidFill>
                <a:srgbClr val="FF0000"/>
              </a:solidFill>
              <a:latin typeface="Times New Roman" pitchFamily="18" charset="0"/>
              <a:cs typeface="Times New Roman" pitchFamily="18" charset="0"/>
            </a:endParaRPr>
          </a:p>
          <a:p>
            <a:pPr>
              <a:buNone/>
            </a:pPr>
            <a:r>
              <a:rPr lang="ru-RU" sz="1600" b="1" dirty="0" smtClean="0">
                <a:solidFill>
                  <a:srgbClr val="FF0000"/>
                </a:solidFill>
                <a:latin typeface="Times New Roman" pitchFamily="18" charset="0"/>
                <a:cs typeface="Times New Roman" pitchFamily="18" charset="0"/>
              </a:rPr>
              <a:t>Паровозик (с 3-х летнего возраста).</a:t>
            </a:r>
            <a:endParaRPr lang="ru-RU" sz="1600" dirty="0" smtClean="0">
              <a:solidFill>
                <a:srgbClr val="FF0000"/>
              </a:solidFill>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Цель: учить выстраивать логические цепочки, развивать внимание память, мышление.</a:t>
            </a:r>
          </a:p>
          <a:p>
            <a:pPr>
              <a:buNone/>
            </a:pPr>
            <a:r>
              <a:rPr lang="ru-RU" sz="1600" dirty="0" smtClean="0">
                <a:latin typeface="Times New Roman" pitchFamily="18" charset="0"/>
                <a:cs typeface="Times New Roman" pitchFamily="18" charset="0"/>
              </a:rPr>
              <a:t>Правила игры:  Ведущий готовит 5-6 вариантов изображения одного объекта в разные временные периоды: дерево или птица, или цветок, человек и так далее (объекты живой системы). Карточки с изображением одного объекта раздаются играющим.</a:t>
            </a:r>
          </a:p>
          <a:p>
            <a:pPr>
              <a:buNone/>
            </a:pPr>
            <a:r>
              <a:rPr lang="ru-RU" sz="1600" b="1" dirty="0" smtClean="0">
                <a:solidFill>
                  <a:srgbClr val="FF0000"/>
                </a:solidFill>
                <a:latin typeface="Times New Roman" pitchFamily="18" charset="0"/>
                <a:cs typeface="Times New Roman" pitchFamily="18" charset="0"/>
              </a:rPr>
              <a:t>Что будет, если… (</a:t>
            </a:r>
            <a:r>
              <a:rPr lang="ru-RU" sz="1600" dirty="0" smtClean="0">
                <a:solidFill>
                  <a:srgbClr val="FF0000"/>
                </a:solidFill>
                <a:latin typeface="Times New Roman" pitchFamily="18" charset="0"/>
                <a:cs typeface="Times New Roman" pitchFamily="18" charset="0"/>
              </a:rPr>
              <a:t> </a:t>
            </a:r>
            <a:r>
              <a:rPr lang="ru-RU" sz="1600" b="1" dirty="0" smtClean="0">
                <a:solidFill>
                  <a:srgbClr val="FF0000"/>
                </a:solidFill>
                <a:latin typeface="Times New Roman" pitchFamily="18" charset="0"/>
                <a:cs typeface="Times New Roman" pitchFamily="18" charset="0"/>
              </a:rPr>
              <a:t>с 3-х лет).</a:t>
            </a:r>
            <a:endParaRPr lang="ru-RU" sz="1600" dirty="0" smtClean="0">
              <a:solidFill>
                <a:srgbClr val="FF0000"/>
              </a:solidFill>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Цель:</a:t>
            </a: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на развитие мышления, речи, гибкость ума, воображения, знакомят со свойствами предметов, окружающим миром.</a:t>
            </a:r>
          </a:p>
          <a:p>
            <a:pPr>
              <a:buNone/>
            </a:pPr>
            <a:r>
              <a:rPr lang="ru-RU" sz="1600" dirty="0" smtClean="0">
                <a:latin typeface="Times New Roman" pitchFamily="18" charset="0"/>
                <a:cs typeface="Times New Roman" pitchFamily="18" charset="0"/>
              </a:rPr>
              <a:t>Правила игры. Эта игра построена на вопросах и ответах. «Что будет, если в ванну с водой упадет бумага, камень, жук?», «Что будет, если летом пойдет снег?»Вопросы могут быть разными — как житейские, так и «фантазийные», например: «Что будет, если ты окажешься на Марсе?»</a:t>
            </a:r>
          </a:p>
          <a:p>
            <a:pPr>
              <a:buNone/>
            </a:pPr>
            <a:r>
              <a:rPr lang="ru-RU" sz="1600" b="1" dirty="0" smtClean="0">
                <a:solidFill>
                  <a:srgbClr val="FF0000"/>
                </a:solidFill>
                <a:latin typeface="Times New Roman" pitchFamily="18" charset="0"/>
                <a:cs typeface="Times New Roman" pitchFamily="18" charset="0"/>
              </a:rPr>
              <a:t>Хорошо – плохо</a:t>
            </a: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(игра с младшего дошкольного возраста).</a:t>
            </a:r>
          </a:p>
          <a:p>
            <a:pPr>
              <a:buNone/>
            </a:pPr>
            <a:r>
              <a:rPr lang="ru-RU" sz="1600" dirty="0" smtClean="0">
                <a:latin typeface="Times New Roman" pitchFamily="18" charset="0"/>
                <a:cs typeface="Times New Roman" pitchFamily="18" charset="0"/>
              </a:rPr>
              <a:t>Цель: Учить детей выделять в предметах и объектах окружающего мира положительные и отрицательные стороны.</a:t>
            </a:r>
          </a:p>
          <a:p>
            <a:pPr>
              <a:buNone/>
            </a:pPr>
            <a:r>
              <a:rPr lang="ru-RU" sz="1600" dirty="0" smtClean="0">
                <a:latin typeface="Times New Roman" pitchFamily="18" charset="0"/>
                <a:cs typeface="Times New Roman" pitchFamily="18" charset="0"/>
              </a:rPr>
              <a:t>Правила игры: Ведущим называется любой объект или в старшем дошкольном возрасте система, явление, у которых определяются положительные и отрицательные свойства.</a:t>
            </a:r>
          </a:p>
          <a:p>
            <a:pPr>
              <a:buNone/>
            </a:pPr>
            <a:endParaRPr lang="ru-RU" sz="1600" dirty="0" smtClean="0">
              <a:latin typeface="Times New Roman" pitchFamily="18" charset="0"/>
              <a:cs typeface="Times New Roman" pitchFamily="18" charset="0"/>
            </a:endParaRPr>
          </a:p>
          <a:p>
            <a:pPr>
              <a:buNone/>
            </a:pP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71480"/>
            <a:ext cx="8229600" cy="428628"/>
          </a:xfrm>
        </p:spPr>
        <p:txBody>
          <a:bodyPr>
            <a:noAutofit/>
          </a:bodyPr>
          <a:lstStyle/>
          <a:p>
            <a:r>
              <a:rPr lang="ru-RU" sz="3200" dirty="0" smtClean="0">
                <a:solidFill>
                  <a:srgbClr val="FF0000"/>
                </a:solidFill>
                <a:latin typeface="Times New Roman" pitchFamily="18" charset="0"/>
                <a:cs typeface="Times New Roman" pitchFamily="18" charset="0"/>
              </a:rPr>
              <a:t>Настольно-печатные игры</a:t>
            </a:r>
            <a:endParaRPr lang="ru-RU" sz="32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928670"/>
            <a:ext cx="8229600" cy="5429288"/>
          </a:xfrm>
        </p:spPr>
        <p:txBody>
          <a:bodyPr>
            <a:normAutofit/>
          </a:bodyPr>
          <a:lstStyle/>
          <a:p>
            <a:pPr>
              <a:buNone/>
            </a:pPr>
            <a:r>
              <a:rPr lang="ru-RU" sz="1600" b="1" dirty="0" smtClean="0">
                <a:latin typeface="Times New Roman" pitchFamily="18" charset="0"/>
                <a:cs typeface="Times New Roman" pitchFamily="18" charset="0"/>
              </a:rPr>
              <a:t>Подбери пару-</a:t>
            </a:r>
            <a:r>
              <a:rPr lang="ru-RU" sz="1600" dirty="0" smtClean="0">
                <a:latin typeface="Times New Roman" pitchFamily="18" charset="0"/>
                <a:cs typeface="Times New Roman" pitchFamily="18" charset="0"/>
              </a:rPr>
              <a:t> эта игра  научат находить предметы, связанные между собой по какому-нибудь свойству или признаку. В процессе игры нужно составить  логические пары. Это довольно просто, ведь всем хорошо известно, что замок открывается ключом, нить заправляется в иголку, а яблоко растёт на дереве.</a:t>
            </a:r>
          </a:p>
          <a:p>
            <a:pPr>
              <a:buNone/>
            </a:pPr>
            <a:r>
              <a:rPr lang="ru-RU" sz="1600" b="1" dirty="0" smtClean="0">
                <a:latin typeface="Times New Roman" pitchFamily="18" charset="0"/>
                <a:cs typeface="Times New Roman" pitchFamily="18" charset="0"/>
              </a:rPr>
              <a:t>Четвёртый лишний.</a:t>
            </a:r>
            <a:r>
              <a:rPr lang="ru-RU" sz="1600" dirty="0" smtClean="0">
                <a:latin typeface="Times New Roman" pitchFamily="18" charset="0"/>
                <a:cs typeface="Times New Roman" pitchFamily="18" charset="0"/>
              </a:rPr>
              <a:t>  Правила игры очень просты: тебе следует внимательно посмотреть на витрину магазина, решить, что продаётся в магазине, и выбрать один лишний предмет. Это может быть рыба среди птиц или фрукт среди овощей. В некоторых случаях выбор будет не таким очевидным, и тебе придётся немного подумать. </a:t>
            </a:r>
          </a:p>
          <a:p>
            <a:pPr>
              <a:buNone/>
            </a:pPr>
            <a:r>
              <a:rPr lang="ru-RU" sz="1600" b="1" dirty="0" smtClean="0">
                <a:latin typeface="Times New Roman" pitchFamily="18" charset="0"/>
                <a:cs typeface="Times New Roman" pitchFamily="18" charset="0"/>
              </a:rPr>
              <a:t>Противоположности</a:t>
            </a:r>
            <a:r>
              <a:rPr lang="ru-RU" sz="1600" dirty="0" smtClean="0">
                <a:latin typeface="Times New Roman" pitchFamily="18" charset="0"/>
                <a:cs typeface="Times New Roman" pitchFamily="18" charset="0"/>
              </a:rPr>
              <a:t>-  это весёлая логическая игра. На игровом поле находятся карточки с изображёнными на них людьми, животными, предметами и явлениями. В каждом уровне игры тебе необходимо найти картинки, противоположные по какому-либо признаку и объединить их в пары. </a:t>
            </a:r>
          </a:p>
          <a:p>
            <a:endParaRPr lang="ru-RU" sz="1600" dirty="0">
              <a:latin typeface="Times New Roman" pitchFamily="18" charset="0"/>
              <a:cs typeface="Times New Roman" pitchFamily="18" charset="0"/>
            </a:endParaRPr>
          </a:p>
        </p:txBody>
      </p:sp>
      <p:pic>
        <p:nvPicPr>
          <p:cNvPr id="4" name="Picture 2" descr="C:\Users\Алена\Desktop\93109399_RAZVITIE_PAMYATI_U_DOSHKOLNIKOV_23_LET3.jpg"/>
          <p:cNvPicPr>
            <a:picLocks noChangeAspect="1" noChangeArrowheads="1"/>
          </p:cNvPicPr>
          <p:nvPr/>
        </p:nvPicPr>
        <p:blipFill>
          <a:blip r:embed="rId3"/>
          <a:srcRect/>
          <a:stretch>
            <a:fillRect/>
          </a:stretch>
        </p:blipFill>
        <p:spPr bwMode="auto">
          <a:xfrm>
            <a:off x="857224" y="4143380"/>
            <a:ext cx="1928826" cy="1857388"/>
          </a:xfrm>
          <a:prstGeom prst="rect">
            <a:avLst/>
          </a:prstGeom>
          <a:noFill/>
        </p:spPr>
      </p:pic>
      <p:pic>
        <p:nvPicPr>
          <p:cNvPr id="5" name="Picture 5" descr="C:\Users\Алена\Desktop\108.jpg"/>
          <p:cNvPicPr>
            <a:picLocks noChangeAspect="1" noChangeArrowheads="1"/>
          </p:cNvPicPr>
          <p:nvPr/>
        </p:nvPicPr>
        <p:blipFill>
          <a:blip r:embed="rId4" cstate="print"/>
          <a:srcRect/>
          <a:stretch>
            <a:fillRect/>
          </a:stretch>
        </p:blipFill>
        <p:spPr bwMode="auto">
          <a:xfrm>
            <a:off x="3143240" y="4143380"/>
            <a:ext cx="2036281" cy="1857388"/>
          </a:xfrm>
          <a:prstGeom prst="rect">
            <a:avLst/>
          </a:prstGeom>
          <a:noFill/>
        </p:spPr>
      </p:pic>
      <p:pic>
        <p:nvPicPr>
          <p:cNvPr id="6" name="Рисунок 7" descr="C:\Users\Алена\Desktop\425774.png"/>
          <p:cNvPicPr>
            <a:picLocks noChangeAspect="1" noChangeArrowheads="1"/>
          </p:cNvPicPr>
          <p:nvPr/>
        </p:nvPicPr>
        <p:blipFill>
          <a:blip r:embed="rId5" cstate="print"/>
          <a:srcRect/>
          <a:stretch>
            <a:fillRect/>
          </a:stretch>
        </p:blipFill>
        <p:spPr bwMode="auto">
          <a:xfrm>
            <a:off x="5643570" y="4214818"/>
            <a:ext cx="2838450"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00042"/>
            <a:ext cx="8229600" cy="571504"/>
          </a:xfrm>
        </p:spPr>
        <p:txBody>
          <a:bodyPr>
            <a:normAutofit fontScale="90000"/>
          </a:bodyPr>
          <a:lstStyle/>
          <a:p>
            <a:r>
              <a:rPr lang="ru-RU" dirty="0" smtClean="0"/>
              <a:t>Игры -головоломки</a:t>
            </a:r>
            <a:endParaRPr lang="ru-RU" dirty="0"/>
          </a:p>
        </p:txBody>
      </p:sp>
      <p:pic>
        <p:nvPicPr>
          <p:cNvPr id="1026" name="Picture 2" descr="C:\Users\Алена\Desktop\c9e98468c028a49d25291a00dc12.png"/>
          <p:cNvPicPr>
            <a:picLocks noGrp="1" noChangeAspect="1" noChangeArrowheads="1"/>
          </p:cNvPicPr>
          <p:nvPr>
            <p:ph idx="1"/>
          </p:nvPr>
        </p:nvPicPr>
        <p:blipFill>
          <a:blip r:embed="rId3"/>
          <a:srcRect/>
          <a:stretch>
            <a:fillRect/>
          </a:stretch>
        </p:blipFill>
        <p:spPr bwMode="auto">
          <a:xfrm>
            <a:off x="571472" y="1071546"/>
            <a:ext cx="8001056" cy="521497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71480"/>
            <a:ext cx="8229600" cy="571504"/>
          </a:xfrm>
        </p:spPr>
        <p:txBody>
          <a:bodyPr>
            <a:noAutofit/>
          </a:bodyPr>
          <a:lstStyle/>
          <a:p>
            <a:r>
              <a:rPr lang="ru-RU" sz="3600" b="1" i="1" dirty="0" smtClean="0">
                <a:solidFill>
                  <a:srgbClr val="FF0000"/>
                </a:solidFill>
                <a:latin typeface="Times New Roman" pitchFamily="18" charset="0"/>
                <a:cs typeface="Times New Roman" pitchFamily="18" charset="0"/>
              </a:rPr>
              <a:t>Уважаемые педагоги!</a:t>
            </a:r>
            <a:endParaRPr lang="ru-RU" sz="3600" b="1"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00108"/>
            <a:ext cx="8229600" cy="5126055"/>
          </a:xfrm>
        </p:spPr>
        <p:txBody>
          <a:bodyPr>
            <a:normAutofit/>
          </a:bodyPr>
          <a:lstStyle/>
          <a:p>
            <a:pPr>
              <a:buNone/>
            </a:pPr>
            <a:r>
              <a:rPr lang="ru-RU" dirty="0" smtClean="0"/>
              <a:t>    </a:t>
            </a:r>
            <a:r>
              <a:rPr lang="ru-RU" sz="2600" b="1" i="1" dirty="0" smtClean="0">
                <a:latin typeface="Times New Roman" pitchFamily="18" charset="0"/>
                <a:cs typeface="Times New Roman" pitchFamily="18" charset="0"/>
              </a:rPr>
              <a:t>Несомненно, очень важно развивать у детей представления об окружающем мире, учить детей конкретным умениям: читать, считать, измерять, вычислять и др. Но не менее важно развивать у ребенка умение логически мыслить, самостоятельно познавать мир: получать, анализировать и синтезировать информацию, сравнивать окружающие предметы и явления, делать выводы и выяснять закономерности, обобщать и конкретизировать, упорядочить и классифицировать представления и понятия.</a:t>
            </a:r>
          </a:p>
          <a:p>
            <a:pPr algn="r">
              <a:buNone/>
            </a:pPr>
            <a:r>
              <a:rPr lang="ru-RU" sz="2600" b="1" i="1" dirty="0" smtClean="0">
                <a:solidFill>
                  <a:srgbClr val="00B050"/>
                </a:solidFill>
                <a:latin typeface="Times New Roman" pitchFamily="18" charset="0"/>
                <a:cs typeface="Times New Roman" pitchFamily="18" charset="0"/>
              </a:rPr>
              <a:t>М.В.Кралина кандидат педагогических наук</a:t>
            </a:r>
            <a:endParaRPr lang="ru-RU" sz="2600" b="1" i="1"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511156"/>
          </a:xfrm>
        </p:spPr>
        <p:txBody>
          <a:bodyPr>
            <a:normAutofit fontScale="90000"/>
          </a:bodyPr>
          <a:lstStyle/>
          <a:p>
            <a:r>
              <a:rPr lang="ru-RU" dirty="0" smtClean="0"/>
              <a:t>Авторские игры</a:t>
            </a:r>
            <a:endParaRPr lang="ru-RU" dirty="0"/>
          </a:p>
        </p:txBody>
      </p:sp>
      <p:sp>
        <p:nvSpPr>
          <p:cNvPr id="3" name="Содержимое 2"/>
          <p:cNvSpPr>
            <a:spLocks noGrp="1"/>
          </p:cNvSpPr>
          <p:nvPr>
            <p:ph idx="1"/>
          </p:nvPr>
        </p:nvSpPr>
        <p:spPr>
          <a:xfrm>
            <a:off x="457200" y="785794"/>
            <a:ext cx="8229600" cy="5340369"/>
          </a:xfrm>
        </p:spPr>
        <p:txBody>
          <a:bodyPr>
            <a:normAutofit/>
          </a:bodyPr>
          <a:lstStyle/>
          <a:p>
            <a:pPr>
              <a:buNone/>
            </a:pPr>
            <a:r>
              <a:rPr lang="ru-RU" sz="1400" b="1" dirty="0" smtClean="0">
                <a:latin typeface="Times New Roman" pitchFamily="18" charset="0"/>
                <a:cs typeface="Times New Roman" pitchFamily="18" charset="0"/>
              </a:rPr>
              <a:t>Игра «Сложи целое»  </a:t>
            </a:r>
            <a:r>
              <a:rPr lang="ru-RU" sz="1400" dirty="0" smtClean="0">
                <a:latin typeface="Times New Roman" pitchFamily="18" charset="0"/>
                <a:cs typeface="Times New Roman" pitchFamily="18" charset="0"/>
              </a:rPr>
              <a:t>Серия Елены Даниловой разработана для детей первых лет жизни. Они направлены на сенсомоторное развитие ребенка, выполнены из тканей с разными наполнителями и набивками. Малыш познает мир на ощупь, то ему необходимы разные тактильные ощущения. Игра  развивает слух, осязание, зрение, координацию движений, знакомят с такими понятиями, как размер, форма, цвет. В дальнейшем – память, внимание, логическое мышление</a:t>
            </a:r>
          </a:p>
          <a:p>
            <a:pPr>
              <a:buNone/>
            </a:pPr>
            <a:r>
              <a:rPr lang="ru-RU" sz="1400" b="1" dirty="0" smtClean="0">
                <a:latin typeface="Times New Roman" pitchFamily="18" charset="0"/>
                <a:cs typeface="Times New Roman" pitchFamily="18" charset="0"/>
              </a:rPr>
              <a:t>Игра «Сложи квадрат» </a:t>
            </a:r>
            <a:r>
              <a:rPr lang="ru-RU" sz="1400" dirty="0" smtClean="0">
                <a:latin typeface="Times New Roman" pitchFamily="18" charset="0"/>
                <a:cs typeface="Times New Roman" pitchFamily="18" charset="0"/>
              </a:rPr>
              <a:t>для детей с 3-х лет. Игра берет свое начало из головоломки, в которой из нескольких частей разной формы необходимо было сложить квадрат. У игры три степени сложности. Различаются они числом составных частей квадрата. Образец есть только в первом варианте. Задания составлены в порядке усложнения. Автор составитель Никитин.</a:t>
            </a:r>
          </a:p>
          <a:p>
            <a:pPr>
              <a:buNone/>
            </a:pPr>
            <a:r>
              <a:rPr lang="ru-RU" sz="1400" b="1" dirty="0" smtClean="0">
                <a:latin typeface="Times New Roman" pitchFamily="18" charset="0"/>
                <a:cs typeface="Times New Roman" pitchFamily="18" charset="0"/>
              </a:rPr>
              <a:t>Логические блоки </a:t>
            </a:r>
            <a:r>
              <a:rPr lang="ru-RU" sz="1400" b="1" dirty="0" err="1" smtClean="0">
                <a:latin typeface="Times New Roman" pitchFamily="18" charset="0"/>
                <a:cs typeface="Times New Roman" pitchFamily="18" charset="0"/>
              </a:rPr>
              <a:t>Дьенеша</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Блоки используют для развития детей с 1,5 лет. Это набор геометрических фигур, которые различаются по цвету, форме, толщине и величине. Эта методика помогает ребенку овладеть мыслительными действиями и операциями, которые важны в плане общего интеллектуального  развития.</a:t>
            </a:r>
          </a:p>
          <a:p>
            <a:pPr>
              <a:buNone/>
            </a:pPr>
            <a:r>
              <a:rPr lang="ru-RU" sz="1400" b="1" dirty="0" smtClean="0">
                <a:latin typeface="Times New Roman" pitchFamily="18" charset="0"/>
                <a:cs typeface="Times New Roman" pitchFamily="18" charset="0"/>
              </a:rPr>
              <a:t> Счетные палочки </a:t>
            </a:r>
            <a:r>
              <a:rPr lang="ru-RU" sz="1400" b="1" dirty="0" err="1" smtClean="0">
                <a:latin typeface="Times New Roman" pitchFamily="18" charset="0"/>
                <a:cs typeface="Times New Roman" pitchFamily="18" charset="0"/>
              </a:rPr>
              <a:t>Кюизенера</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Палочки можно применять с 3 лет. Палочки, с точки зрения математики - это множество, на котором можно легко обнаружить отношение порядка и эквивалентности. В таком множестве скрыты разные математические ситуации. Играя с палочками, малыши осваивают понятия «длинный - короткий», «лево-право», «каждый», «между», «одна из…», «одинаковой длины» и др.</a:t>
            </a:r>
          </a:p>
          <a:p>
            <a:pPr>
              <a:buNone/>
            </a:pPr>
            <a:endParaRPr lang="ru-RU" sz="1400" dirty="0" smtClean="0">
              <a:latin typeface="Times New Roman" pitchFamily="18" charset="0"/>
              <a:cs typeface="Times New Roman" pitchFamily="18" charset="0"/>
            </a:endParaRPr>
          </a:p>
          <a:p>
            <a:pPr>
              <a:buNone/>
            </a:pPr>
            <a:endParaRPr lang="ru-RU" sz="1400" dirty="0">
              <a:latin typeface="Times New Roman" pitchFamily="18" charset="0"/>
              <a:cs typeface="Times New Roman" pitchFamily="18" charset="0"/>
            </a:endParaRPr>
          </a:p>
        </p:txBody>
      </p:sp>
      <p:pic>
        <p:nvPicPr>
          <p:cNvPr id="7" name="Picture 2" descr="C:\Users\Алена\Desktop\6d09ca93650a.jpg"/>
          <p:cNvPicPr>
            <a:picLocks noChangeAspect="1" noChangeArrowheads="1"/>
          </p:cNvPicPr>
          <p:nvPr/>
        </p:nvPicPr>
        <p:blipFill>
          <a:blip r:embed="rId3" cstate="print"/>
          <a:srcRect/>
          <a:stretch>
            <a:fillRect/>
          </a:stretch>
        </p:blipFill>
        <p:spPr bwMode="auto">
          <a:xfrm>
            <a:off x="571472" y="4929198"/>
            <a:ext cx="1644334" cy="1428760"/>
          </a:xfrm>
          <a:prstGeom prst="rect">
            <a:avLst/>
          </a:prstGeom>
          <a:noFill/>
        </p:spPr>
      </p:pic>
      <p:pic>
        <p:nvPicPr>
          <p:cNvPr id="8" name="Picture 3" descr="C:\Users\Алена\Desktop\be7c3ebc4a4082be7c09d91083ec0c18.jpg"/>
          <p:cNvPicPr>
            <a:picLocks noChangeAspect="1" noChangeArrowheads="1"/>
          </p:cNvPicPr>
          <p:nvPr/>
        </p:nvPicPr>
        <p:blipFill>
          <a:blip r:embed="rId4"/>
          <a:srcRect/>
          <a:stretch>
            <a:fillRect/>
          </a:stretch>
        </p:blipFill>
        <p:spPr bwMode="auto">
          <a:xfrm>
            <a:off x="2643174" y="4857760"/>
            <a:ext cx="1844672" cy="1571636"/>
          </a:xfrm>
          <a:prstGeom prst="rect">
            <a:avLst/>
          </a:prstGeom>
          <a:noFill/>
        </p:spPr>
      </p:pic>
      <p:pic>
        <p:nvPicPr>
          <p:cNvPr id="9" name="Picture 4" descr="C:\Users\Алена\Desktop\mezbzacbx3wf4ojpposd.jpg"/>
          <p:cNvPicPr>
            <a:picLocks noChangeAspect="1" noChangeArrowheads="1"/>
          </p:cNvPicPr>
          <p:nvPr/>
        </p:nvPicPr>
        <p:blipFill>
          <a:blip r:embed="rId5"/>
          <a:srcRect/>
          <a:stretch>
            <a:fillRect/>
          </a:stretch>
        </p:blipFill>
        <p:spPr bwMode="auto">
          <a:xfrm>
            <a:off x="4714876" y="4857760"/>
            <a:ext cx="1714512" cy="1461293"/>
          </a:xfrm>
          <a:prstGeom prst="rect">
            <a:avLst/>
          </a:prstGeom>
          <a:noFill/>
        </p:spPr>
      </p:pic>
      <p:pic>
        <p:nvPicPr>
          <p:cNvPr id="10" name="Picture 5" descr="C:\Users\Алена\Desktop\1513402.nktn_mak_box_3s_big_enl.jpg"/>
          <p:cNvPicPr>
            <a:picLocks noChangeAspect="1" noChangeArrowheads="1"/>
          </p:cNvPicPr>
          <p:nvPr/>
        </p:nvPicPr>
        <p:blipFill>
          <a:blip r:embed="rId6"/>
          <a:srcRect/>
          <a:stretch>
            <a:fillRect/>
          </a:stretch>
        </p:blipFill>
        <p:spPr bwMode="auto">
          <a:xfrm>
            <a:off x="6715140" y="4786322"/>
            <a:ext cx="1905000" cy="150019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71472" y="500042"/>
            <a:ext cx="8229600" cy="428628"/>
          </a:xfrm>
        </p:spPr>
        <p:txBody>
          <a:bodyPr>
            <a:noAutofit/>
          </a:bodyPr>
          <a:lstStyle/>
          <a:p>
            <a:r>
              <a:rPr lang="ru-RU" sz="3600" dirty="0" smtClean="0"/>
              <a:t/>
            </a:r>
            <a:br>
              <a:rPr lang="ru-RU" sz="3600" dirty="0" smtClean="0"/>
            </a:br>
            <a:r>
              <a:rPr lang="ru-RU" sz="3600" dirty="0" smtClean="0"/>
              <a:t>Математические игры </a:t>
            </a:r>
            <a:r>
              <a:rPr lang="ru-RU" sz="3600" dirty="0" smtClean="0"/>
              <a:t>                        </a:t>
            </a:r>
            <a:r>
              <a:rPr lang="ru-RU" sz="3600" dirty="0" err="1" smtClean="0"/>
              <a:t>Калининой</a:t>
            </a:r>
            <a:r>
              <a:rPr lang="ru-RU" sz="3600" dirty="0" smtClean="0"/>
              <a:t> </a:t>
            </a:r>
            <a:r>
              <a:rPr lang="ru-RU" sz="3600" dirty="0" smtClean="0"/>
              <a:t>«Фабрика» , «</a:t>
            </a:r>
            <a:r>
              <a:rPr lang="ru-RU" sz="3600" dirty="0" err="1" smtClean="0"/>
              <a:t>Сериация</a:t>
            </a:r>
            <a:r>
              <a:rPr lang="ru-RU" sz="3600" dirty="0" smtClean="0"/>
              <a:t>»</a:t>
            </a:r>
            <a:endParaRPr lang="ru-RU" sz="3600" dirty="0"/>
          </a:p>
        </p:txBody>
      </p:sp>
      <p:pic>
        <p:nvPicPr>
          <p:cNvPr id="4098" name="Picture 2" descr="C:\Users\Алена\Desktop\121373706_45.jpg"/>
          <p:cNvPicPr>
            <a:picLocks noGrp="1" noChangeAspect="1" noChangeArrowheads="1"/>
          </p:cNvPicPr>
          <p:nvPr>
            <p:ph idx="1"/>
          </p:nvPr>
        </p:nvPicPr>
        <p:blipFill>
          <a:blip r:embed="rId3"/>
          <a:srcRect/>
          <a:stretch>
            <a:fillRect/>
          </a:stretch>
        </p:blipFill>
        <p:spPr bwMode="auto">
          <a:xfrm>
            <a:off x="642910" y="1571612"/>
            <a:ext cx="3576070" cy="4525963"/>
          </a:xfrm>
          <a:prstGeom prst="rect">
            <a:avLst/>
          </a:prstGeom>
          <a:noFill/>
        </p:spPr>
      </p:pic>
      <p:pic>
        <p:nvPicPr>
          <p:cNvPr id="4099" name="Picture 3" descr="C:\Users\Алена\Desktop\121373700_39.jpg"/>
          <p:cNvPicPr>
            <a:picLocks noChangeAspect="1" noChangeArrowheads="1"/>
          </p:cNvPicPr>
          <p:nvPr/>
        </p:nvPicPr>
        <p:blipFill>
          <a:blip r:embed="rId4"/>
          <a:srcRect/>
          <a:stretch>
            <a:fillRect/>
          </a:stretch>
        </p:blipFill>
        <p:spPr bwMode="auto">
          <a:xfrm>
            <a:off x="4357686" y="1500174"/>
            <a:ext cx="4305300" cy="464347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428604"/>
            <a:ext cx="8229600" cy="500066"/>
          </a:xfrm>
        </p:spPr>
        <p:txBody>
          <a:bodyPr>
            <a:normAutofit fontScale="90000"/>
          </a:bodyPr>
          <a:lstStyle/>
          <a:p>
            <a:r>
              <a:rPr lang="ru-RU" sz="3200" b="1" dirty="0" smtClean="0">
                <a:solidFill>
                  <a:srgbClr val="FF0000"/>
                </a:solidFill>
              </a:rPr>
              <a:t>Логика и познание окружающего мира</a:t>
            </a:r>
            <a:endParaRPr lang="ru-RU" sz="3200" b="1" dirty="0">
              <a:solidFill>
                <a:srgbClr val="FF0000"/>
              </a:solidFill>
            </a:endParaRPr>
          </a:p>
        </p:txBody>
      </p:sp>
      <p:sp>
        <p:nvSpPr>
          <p:cNvPr id="3" name="Содержимое 2"/>
          <p:cNvSpPr>
            <a:spLocks noGrp="1"/>
          </p:cNvSpPr>
          <p:nvPr>
            <p:ph idx="1"/>
          </p:nvPr>
        </p:nvSpPr>
        <p:spPr>
          <a:xfrm>
            <a:off x="457200" y="857232"/>
            <a:ext cx="8229600" cy="5268931"/>
          </a:xfrm>
        </p:spPr>
        <p:txBody>
          <a:bodyPr>
            <a:normAutofit/>
          </a:bodyPr>
          <a:lstStyle/>
          <a:p>
            <a:pPr>
              <a:buNone/>
            </a:pPr>
            <a:r>
              <a:rPr lang="ru-RU" sz="2000" dirty="0" smtClean="0">
                <a:latin typeface="Times New Roman" pitchFamily="18" charset="0"/>
                <a:cs typeface="Times New Roman" pitchFamily="18" charset="0"/>
              </a:rPr>
              <a:t>Используя пособия из серии «Путешествие в мир природы и развитие речи», дети получают сведения о растительном, животном мире. </a:t>
            </a:r>
          </a:p>
          <a:p>
            <a:pPr>
              <a:buNone/>
            </a:pPr>
            <a:r>
              <a:rPr lang="ru-RU" sz="2000" dirty="0" smtClean="0">
                <a:latin typeface="Times New Roman" pitchFamily="18" charset="0"/>
                <a:cs typeface="Times New Roman" pitchFamily="18" charset="0"/>
              </a:rPr>
              <a:t>Они учатся классифицировать, сравнивать, обобщать и анализировать. Помогает закреплению материала игра «Кольца </a:t>
            </a:r>
            <a:r>
              <a:rPr lang="ru-RU" sz="2000" dirty="0" err="1" smtClean="0">
                <a:latin typeface="Times New Roman" pitchFamily="18" charset="0"/>
                <a:cs typeface="Times New Roman" pitchFamily="18" charset="0"/>
              </a:rPr>
              <a:t>Луллия</a:t>
            </a:r>
            <a:r>
              <a:rPr lang="ru-RU" sz="2000" dirty="0" smtClean="0">
                <a:latin typeface="Times New Roman" pitchFamily="18" charset="0"/>
                <a:cs typeface="Times New Roman" pitchFamily="18" charset="0"/>
              </a:rPr>
              <a:t>»</a:t>
            </a:r>
          </a:p>
          <a:p>
            <a:pPr>
              <a:buNone/>
            </a:pPr>
            <a:endParaRPr lang="ru-RU" sz="2000" dirty="0" smtClean="0">
              <a:latin typeface="Times New Roman" pitchFamily="18" charset="0"/>
              <a:cs typeface="Times New Roman" pitchFamily="18" charset="0"/>
            </a:endParaRPr>
          </a:p>
          <a:p>
            <a:pPr>
              <a:buNone/>
            </a:pPr>
            <a:endParaRPr lang="ru-RU" dirty="0" smtClean="0"/>
          </a:p>
          <a:p>
            <a:pPr>
              <a:buNone/>
            </a:pPr>
            <a:endParaRPr lang="ru-RU" dirty="0"/>
          </a:p>
        </p:txBody>
      </p:sp>
      <p:pic>
        <p:nvPicPr>
          <p:cNvPr id="4" name="Picture 3" descr="C:\Users\Алена\Desktop\2517_70cb76ec5c5b970e12fffa97416cc5dc.gif.jpg"/>
          <p:cNvPicPr>
            <a:picLocks noChangeAspect="1" noChangeArrowheads="1"/>
          </p:cNvPicPr>
          <p:nvPr/>
        </p:nvPicPr>
        <p:blipFill>
          <a:blip r:embed="rId3"/>
          <a:srcRect/>
          <a:stretch>
            <a:fillRect/>
          </a:stretch>
        </p:blipFill>
        <p:spPr bwMode="auto">
          <a:xfrm>
            <a:off x="1500166" y="2357430"/>
            <a:ext cx="2714644" cy="1785950"/>
          </a:xfrm>
          <a:prstGeom prst="rect">
            <a:avLst/>
          </a:prstGeom>
          <a:noFill/>
        </p:spPr>
      </p:pic>
      <p:pic>
        <p:nvPicPr>
          <p:cNvPr id="14337" name="Picture 1" descr="C:\Users\Алена\Desktop\detsad-174947-1395588400.jpg"/>
          <p:cNvPicPr>
            <a:picLocks noChangeAspect="1" noChangeArrowheads="1"/>
          </p:cNvPicPr>
          <p:nvPr/>
        </p:nvPicPr>
        <p:blipFill>
          <a:blip r:embed="rId4"/>
          <a:srcRect/>
          <a:stretch>
            <a:fillRect/>
          </a:stretch>
        </p:blipFill>
        <p:spPr bwMode="auto">
          <a:xfrm>
            <a:off x="5286380" y="2357430"/>
            <a:ext cx="2357454" cy="1785950"/>
          </a:xfrm>
          <a:prstGeom prst="rect">
            <a:avLst/>
          </a:prstGeom>
          <a:noFill/>
        </p:spPr>
      </p:pic>
      <p:pic>
        <p:nvPicPr>
          <p:cNvPr id="14338" name="Picture 2" descr="C:\Users\Алена\Desktop\detsad-174947-1395589412.jpg"/>
          <p:cNvPicPr>
            <a:picLocks noChangeAspect="1" noChangeArrowheads="1"/>
          </p:cNvPicPr>
          <p:nvPr/>
        </p:nvPicPr>
        <p:blipFill>
          <a:blip r:embed="rId5"/>
          <a:srcRect/>
          <a:stretch>
            <a:fillRect/>
          </a:stretch>
        </p:blipFill>
        <p:spPr bwMode="auto">
          <a:xfrm>
            <a:off x="1500166" y="4286256"/>
            <a:ext cx="2714644" cy="1785950"/>
          </a:xfrm>
          <a:prstGeom prst="rect">
            <a:avLst/>
          </a:prstGeom>
          <a:noFill/>
        </p:spPr>
      </p:pic>
      <p:pic>
        <p:nvPicPr>
          <p:cNvPr id="14339" name="Picture 3" descr="C:\Users\Алена\Desktop\29.jpg"/>
          <p:cNvPicPr>
            <a:picLocks noChangeAspect="1" noChangeArrowheads="1"/>
          </p:cNvPicPr>
          <p:nvPr/>
        </p:nvPicPr>
        <p:blipFill>
          <a:blip r:embed="rId6"/>
          <a:srcRect/>
          <a:stretch>
            <a:fillRect/>
          </a:stretch>
        </p:blipFill>
        <p:spPr bwMode="auto">
          <a:xfrm>
            <a:off x="5286380" y="4214818"/>
            <a:ext cx="2428892" cy="185738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C:\Users\Алена\Desktop\67721137.jpg"/>
          <p:cNvPicPr>
            <a:picLocks noChangeAspect="1" noChangeArrowheads="1"/>
          </p:cNvPicPr>
          <p:nvPr/>
        </p:nvPicPr>
        <p:blipFill>
          <a:blip r:embed="rId2"/>
          <a:srcRect/>
          <a:stretch>
            <a:fillRect/>
          </a:stretch>
        </p:blipFill>
        <p:spPr bwMode="auto">
          <a:xfrm>
            <a:off x="0" y="0"/>
            <a:ext cx="9144000" cy="6715148"/>
          </a:xfrm>
          <a:prstGeom prst="rect">
            <a:avLst/>
          </a:prstGeom>
          <a:noFill/>
        </p:spPr>
      </p:pic>
      <p:sp>
        <p:nvSpPr>
          <p:cNvPr id="2" name="Заголовок 1"/>
          <p:cNvSpPr>
            <a:spLocks noGrp="1"/>
          </p:cNvSpPr>
          <p:nvPr>
            <p:ph type="title"/>
          </p:nvPr>
        </p:nvSpPr>
        <p:spPr>
          <a:xfrm>
            <a:off x="457200" y="428604"/>
            <a:ext cx="8229600" cy="500066"/>
          </a:xfrm>
        </p:spPr>
        <p:txBody>
          <a:bodyPr>
            <a:noAutofit/>
          </a:bodyPr>
          <a:lstStyle/>
          <a:p>
            <a:r>
              <a:rPr lang="ru-RU" sz="3200" b="1" dirty="0" smtClean="0">
                <a:solidFill>
                  <a:srgbClr val="FF0000"/>
                </a:solidFill>
                <a:latin typeface="Times New Roman" pitchFamily="18" charset="0"/>
                <a:cs typeface="Times New Roman" pitchFamily="18" charset="0"/>
              </a:rPr>
              <a:t>Уважаемые взрослые!</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00108"/>
            <a:ext cx="8229600" cy="5126055"/>
          </a:xfrm>
        </p:spPr>
        <p:txBody>
          <a:bodyPr>
            <a:normAutofit/>
          </a:bodyPr>
          <a:lstStyle/>
          <a:p>
            <a:pPr>
              <a:buNone/>
            </a:pPr>
            <a:r>
              <a:rPr lang="ru-RU" dirty="0" smtClean="0"/>
              <a:t> </a:t>
            </a:r>
            <a:r>
              <a:rPr lang="ru-RU" sz="2400" b="1" dirty="0" smtClean="0">
                <a:solidFill>
                  <a:srgbClr val="00B050"/>
                </a:solidFill>
              </a:rPr>
              <a:t>Вместе с детьми вы научитесь:</a:t>
            </a:r>
          </a:p>
          <a:p>
            <a:pPr>
              <a:buFontTx/>
              <a:buChar char="-"/>
            </a:pPr>
            <a:r>
              <a:rPr lang="ru-RU" sz="2000" dirty="0" smtClean="0"/>
              <a:t>отгадывать загадки и составлять свои;</a:t>
            </a:r>
          </a:p>
          <a:p>
            <a:pPr>
              <a:buFontTx/>
              <a:buChar char="-"/>
            </a:pPr>
            <a:r>
              <a:rPr lang="ru-RU" sz="2000" dirty="0" smtClean="0"/>
              <a:t>решать головоломки;</a:t>
            </a:r>
          </a:p>
          <a:p>
            <a:pPr>
              <a:buFontTx/>
              <a:buChar char="-"/>
            </a:pPr>
            <a:r>
              <a:rPr lang="ru-RU" sz="2000" dirty="0" smtClean="0"/>
              <a:t>участвовать в соревнованиях, чтобы определить самого сообразительного.</a:t>
            </a:r>
          </a:p>
          <a:p>
            <a:pPr>
              <a:buNone/>
            </a:pPr>
            <a:r>
              <a:rPr lang="ru-RU" sz="2400" b="1" dirty="0" smtClean="0">
                <a:solidFill>
                  <a:srgbClr val="7030A0"/>
                </a:solidFill>
              </a:rPr>
              <a:t>Мышление ваших детей станет логичным и ему не будут казаться трудными новые школьные учебники.</a:t>
            </a:r>
          </a:p>
          <a:p>
            <a:pPr>
              <a:buNone/>
            </a:pPr>
            <a:endParaRPr lang="ru-RU" sz="2800" b="1" dirty="0" smtClean="0">
              <a:solidFill>
                <a:srgbClr val="FF0000"/>
              </a:solidFill>
            </a:endParaRPr>
          </a:p>
          <a:p>
            <a:pPr>
              <a:buNone/>
            </a:pPr>
            <a:r>
              <a:rPr lang="ru-RU" sz="2800" b="1" dirty="0" smtClean="0">
                <a:solidFill>
                  <a:srgbClr val="FF0000"/>
                </a:solidFill>
              </a:rPr>
              <a:t>Успехов вам на пути</a:t>
            </a:r>
          </a:p>
          <a:p>
            <a:pPr>
              <a:buNone/>
            </a:pPr>
            <a:r>
              <a:rPr lang="ru-RU" sz="2800" b="1" dirty="0" smtClean="0">
                <a:solidFill>
                  <a:srgbClr val="FF0000"/>
                </a:solidFill>
              </a:rPr>
              <a:t> совместного творчества с детьми! </a:t>
            </a:r>
          </a:p>
          <a:p>
            <a:pPr>
              <a:buNone/>
            </a:pPr>
            <a:endParaRPr lang="ru-RU" dirty="0"/>
          </a:p>
        </p:txBody>
      </p:sp>
      <p:pic>
        <p:nvPicPr>
          <p:cNvPr id="44034" name="Picture 2" descr="C:\Users\Алена\Desktop\МАСТЕР КЛАСС ЛОГИКА\Картинки по теме логика\GB3t0PByHNQ.jpg"/>
          <p:cNvPicPr>
            <a:picLocks noChangeAspect="1" noChangeArrowheads="1"/>
          </p:cNvPicPr>
          <p:nvPr/>
        </p:nvPicPr>
        <p:blipFill>
          <a:blip r:embed="rId3"/>
          <a:srcRect/>
          <a:stretch>
            <a:fillRect/>
          </a:stretch>
        </p:blipFill>
        <p:spPr bwMode="auto">
          <a:xfrm>
            <a:off x="6429388" y="3857628"/>
            <a:ext cx="2071702" cy="257176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00042"/>
            <a:ext cx="8229600" cy="571504"/>
          </a:xfrm>
        </p:spPr>
        <p:txBody>
          <a:bodyPr>
            <a:normAutofit fontScale="90000"/>
          </a:bodyPr>
          <a:lstStyle/>
          <a:p>
            <a:r>
              <a:rPr lang="ru-RU" b="1" dirty="0" smtClean="0">
                <a:solidFill>
                  <a:srgbClr val="FF0000"/>
                </a:solidFill>
                <a:latin typeface="Times New Roman" pitchFamily="18" charset="0"/>
                <a:cs typeface="Times New Roman" pitchFamily="18" charset="0"/>
              </a:rPr>
              <a:t>Что такое логика?</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229600" cy="4983179"/>
          </a:xfrm>
        </p:spPr>
        <p:txBody>
          <a:bodyPr/>
          <a:lstStyle/>
          <a:p>
            <a:pPr>
              <a:buNone/>
            </a:pPr>
            <a:r>
              <a:rPr lang="ru-RU" b="1" i="1" dirty="0" smtClean="0">
                <a:solidFill>
                  <a:srgbClr val="FF0000"/>
                </a:solidFill>
                <a:latin typeface="Times New Roman" pitchFamily="18" charset="0"/>
                <a:cs typeface="Times New Roman" pitchFamily="18" charset="0"/>
              </a:rPr>
              <a:t>Логика</a:t>
            </a:r>
            <a:r>
              <a:rPr lang="ru-RU" i="1" dirty="0" smtClean="0">
                <a:solidFill>
                  <a:srgbClr val="FF0000"/>
                </a:solidFill>
                <a:latin typeface="Times New Roman" pitchFamily="18" charset="0"/>
                <a:cs typeface="Times New Roman" pitchFamily="18" charset="0"/>
              </a:rPr>
              <a:t> – </a:t>
            </a:r>
            <a:r>
              <a:rPr lang="ru-RU" i="1" dirty="0" smtClean="0">
                <a:latin typeface="Times New Roman" pitchFamily="18" charset="0"/>
                <a:cs typeface="Times New Roman" pitchFamily="18" charset="0"/>
              </a:rPr>
              <a:t>эта наука о законах мышления и его формах. Она возникла в 4 веке до н. э., основателем считается древнегреческий философ Аристотель. </a:t>
            </a:r>
          </a:p>
          <a:p>
            <a:pPr>
              <a:buNone/>
            </a:pPr>
            <a:r>
              <a:rPr lang="ru-RU" b="1" i="1" dirty="0" err="1" smtClean="0">
                <a:solidFill>
                  <a:srgbClr val="FF0000"/>
                </a:solidFill>
                <a:latin typeface="Times New Roman" pitchFamily="18" charset="0"/>
                <a:cs typeface="Times New Roman" pitchFamily="18" charset="0"/>
              </a:rPr>
              <a:t>Ло́гика</a:t>
            </a:r>
            <a:r>
              <a:rPr lang="ru-RU" b="1"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(в переводе с греческого) — «наука о правильном мышлении», «способность к рассуждению».</a:t>
            </a:r>
            <a:endParaRPr lang="ru-RU" i="1" dirty="0">
              <a:latin typeface="Times New Roman" pitchFamily="18" charset="0"/>
              <a:cs typeface="Times New Roman" pitchFamily="18" charset="0"/>
            </a:endParaRPr>
          </a:p>
        </p:txBody>
      </p:sp>
      <p:pic>
        <p:nvPicPr>
          <p:cNvPr id="2050" name="Picture 2" descr="C:\Users\Алена\Desktop\3 (1).png"/>
          <p:cNvPicPr>
            <a:picLocks noChangeAspect="1" noChangeArrowheads="1"/>
          </p:cNvPicPr>
          <p:nvPr/>
        </p:nvPicPr>
        <p:blipFill>
          <a:blip r:embed="rId3" cstate="print"/>
          <a:srcRect/>
          <a:stretch>
            <a:fillRect/>
          </a:stretch>
        </p:blipFill>
        <p:spPr bwMode="auto">
          <a:xfrm>
            <a:off x="4786314" y="3929066"/>
            <a:ext cx="2357454" cy="242889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71480"/>
            <a:ext cx="8229600" cy="500066"/>
          </a:xfrm>
        </p:spPr>
        <p:txBody>
          <a:bodyPr>
            <a:normAutofit fontScale="90000"/>
          </a:bodyPr>
          <a:lstStyle/>
          <a:p>
            <a:r>
              <a:rPr lang="ru-RU" sz="3200" b="1" dirty="0" smtClean="0">
                <a:solidFill>
                  <a:srgbClr val="FF0000"/>
                </a:solidFill>
                <a:latin typeface="Times New Roman" pitchFamily="18" charset="0"/>
                <a:cs typeface="Times New Roman" pitchFamily="18" charset="0"/>
              </a:rPr>
              <a:t>Что такое логическое мышление?</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229600" cy="5054617"/>
          </a:xfrm>
        </p:spPr>
        <p:txBody>
          <a:bodyPr>
            <a:normAutofit/>
          </a:bodyPr>
          <a:lstStyle/>
          <a:p>
            <a:pPr>
              <a:buNone/>
            </a:pPr>
            <a:r>
              <a:rPr lang="ru-RU" sz="2800" b="1" dirty="0" smtClean="0">
                <a:solidFill>
                  <a:srgbClr val="FF0000"/>
                </a:solidFill>
                <a:latin typeface="Times New Roman" pitchFamily="18" charset="0"/>
                <a:cs typeface="Times New Roman" pitchFamily="18" charset="0"/>
              </a:rPr>
              <a:t>Логическое мышление </a:t>
            </a:r>
            <a:r>
              <a:rPr lang="ru-RU" sz="2800" b="1" dirty="0" smtClean="0">
                <a:latin typeface="Times New Roman" pitchFamily="18" charset="0"/>
                <a:cs typeface="Times New Roman" pitchFamily="18" charset="0"/>
              </a:rPr>
              <a:t>– это умение оперировать абстрактными понятиями, это управляемое мышление, это мышление путем рассуждений, это безукоризненное построение причинно – следственных связей. В частности, это умение проводить следующие простейшие логические операции: сравнение, обобщение, классификацию, суждение, умозаключение, доказательство. </a:t>
            </a:r>
            <a:endParaRPr lang="ru-RU" sz="2800" dirty="0" smtClean="0">
              <a:latin typeface="Times New Roman" pitchFamily="18" charset="0"/>
              <a:cs typeface="Times New Roman" pitchFamily="18" charset="0"/>
            </a:endParaRPr>
          </a:p>
          <a:p>
            <a:endParaRPr lang="ru-RU" dirty="0"/>
          </a:p>
        </p:txBody>
      </p:sp>
      <p:pic>
        <p:nvPicPr>
          <p:cNvPr id="4" name="Picture 3" descr="C:\Users\Алена\Desktop\0_ee418_db4c4216_orig.png"/>
          <p:cNvPicPr>
            <a:picLocks noChangeAspect="1" noChangeArrowheads="1"/>
          </p:cNvPicPr>
          <p:nvPr/>
        </p:nvPicPr>
        <p:blipFill>
          <a:blip r:embed="rId3" cstate="print"/>
          <a:srcRect/>
          <a:stretch>
            <a:fillRect/>
          </a:stretch>
        </p:blipFill>
        <p:spPr bwMode="auto">
          <a:xfrm>
            <a:off x="4929190" y="4572008"/>
            <a:ext cx="2904459" cy="21145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642918"/>
            <a:ext cx="8229600" cy="928694"/>
          </a:xfrm>
        </p:spPr>
        <p:txBody>
          <a:bodyPr>
            <a:normAutofit fontScale="90000"/>
          </a:bodyPr>
          <a:lstStyle/>
          <a:p>
            <a:r>
              <a:rPr lang="ru-RU" sz="3200" b="1" dirty="0" smtClean="0">
                <a:solidFill>
                  <a:srgbClr val="FF0000"/>
                </a:solidFill>
                <a:latin typeface="Times New Roman" pitchFamily="18" charset="0"/>
                <a:cs typeface="Times New Roman" pitchFamily="18" charset="0"/>
              </a:rPr>
              <a:t>Но зачем логика маленькому ребенку, дошкольнику?</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400" dirty="0" smtClean="0"/>
              <a:t>        </a:t>
            </a:r>
            <a:r>
              <a:rPr lang="ru-RU" sz="2400" b="1" dirty="0" smtClean="0">
                <a:latin typeface="Times New Roman" pitchFamily="18" charset="0"/>
                <a:cs typeface="Times New Roman" pitchFamily="18" charset="0"/>
              </a:rPr>
              <a:t>На каждом возрастном этапе создается как бы определенный «этаж», на котором формируются психические функции, важные для перехода к следующему этапу. Таким образом, навыки, умения, приобретенные в дошкольный период, будет служить фундаментом для получения знаний и развития способностей в более старшем возрасте – в школе. </a:t>
            </a:r>
          </a:p>
          <a:p>
            <a:pPr>
              <a:buNone/>
            </a:pPr>
            <a:endParaRPr lang="ru-RU" sz="2000" dirty="0" smtClean="0"/>
          </a:p>
          <a:p>
            <a:pPr>
              <a:buNone/>
            </a:pPr>
            <a:endParaRPr lang="ru-RU" sz="2000" dirty="0"/>
          </a:p>
        </p:txBody>
      </p:sp>
      <p:pic>
        <p:nvPicPr>
          <p:cNvPr id="6" name="Picture 2" descr="C:\Users\Алена\Desktop\okul-sonrasi-destek-egitimi.jpg"/>
          <p:cNvPicPr>
            <a:picLocks noChangeAspect="1" noChangeArrowheads="1"/>
          </p:cNvPicPr>
          <p:nvPr/>
        </p:nvPicPr>
        <p:blipFill>
          <a:blip r:embed="rId3" cstate="print"/>
          <a:srcRect/>
          <a:stretch>
            <a:fillRect/>
          </a:stretch>
        </p:blipFill>
        <p:spPr bwMode="auto">
          <a:xfrm>
            <a:off x="4214810" y="4286256"/>
            <a:ext cx="4143404" cy="20717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00042"/>
            <a:ext cx="8229600" cy="642942"/>
          </a:xfrm>
        </p:spPr>
        <p:txBody>
          <a:bodyPr>
            <a:normAutofit/>
          </a:bodyPr>
          <a:lstStyle/>
          <a:p>
            <a:r>
              <a:rPr lang="ru-RU" sz="3200" b="1" dirty="0" smtClean="0">
                <a:solidFill>
                  <a:srgbClr val="FF0000"/>
                </a:solidFill>
                <a:latin typeface="Times New Roman" pitchFamily="18" charset="0"/>
                <a:cs typeface="Times New Roman" pitchFamily="18" charset="0"/>
              </a:rPr>
              <a:t>Как развивать логическое мышление?</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8229600" cy="4911741"/>
          </a:xfrm>
        </p:spPr>
        <p:txBody>
          <a:bodyPr>
            <a:normAutofit fontScale="85000" lnSpcReduction="10000"/>
          </a:bodyPr>
          <a:lstStyle/>
          <a:p>
            <a:pPr>
              <a:buNone/>
            </a:pPr>
            <a:r>
              <a:rPr lang="ru-RU" dirty="0" smtClean="0"/>
              <a:t>…</a:t>
            </a:r>
            <a:r>
              <a:rPr lang="ru-RU" dirty="0" smtClean="0">
                <a:latin typeface="Times New Roman" pitchFamily="18" charset="0"/>
                <a:cs typeface="Times New Roman" pitchFamily="18" charset="0"/>
              </a:rPr>
              <a:t>Не обрушивайте на ребенка лавину знаний… под лавиной знаний могут быть погребены пытливость и любознательность.  Умейте открыть перед ребенком в окружающем мире что-то одно, но открыть так, чтобы кусочек заиграл перед детьми всеми цветами радуги. Оставляйте всегда что-то недосказанное, чтобы ребенку захотелось еще и еще вернуться к тому, что он узнал. </a:t>
            </a:r>
          </a:p>
          <a:p>
            <a:pPr algn="r">
              <a:buNone/>
            </a:pPr>
            <a:r>
              <a:rPr lang="ru-RU" b="1" i="1" dirty="0" smtClean="0">
                <a:solidFill>
                  <a:srgbClr val="00B050"/>
                </a:solidFill>
                <a:latin typeface="Times New Roman" pitchFamily="18" charset="0"/>
                <a:cs typeface="Times New Roman" pitchFamily="18" charset="0"/>
              </a:rPr>
              <a:t>В.А. Сухомлинский.</a:t>
            </a:r>
          </a:p>
          <a:p>
            <a:pPr algn="r">
              <a:buNone/>
            </a:pPr>
            <a:r>
              <a:rPr lang="ru-RU" dirty="0" smtClean="0">
                <a:latin typeface="Times New Roman" pitchFamily="18" charset="0"/>
                <a:cs typeface="Times New Roman" pitchFamily="18" charset="0"/>
              </a:rPr>
              <a:t>     Для того чтобы усовершенствовать ум, </a:t>
            </a:r>
          </a:p>
          <a:p>
            <a:pPr algn="r">
              <a:buNone/>
            </a:pPr>
            <a:r>
              <a:rPr lang="ru-RU" dirty="0" smtClean="0">
                <a:latin typeface="Times New Roman" pitchFamily="18" charset="0"/>
                <a:cs typeface="Times New Roman" pitchFamily="18" charset="0"/>
              </a:rPr>
              <a:t>надо больше размышлять, чем заучивать.</a:t>
            </a:r>
          </a:p>
          <a:p>
            <a:pPr algn="r">
              <a:buNone/>
            </a:pPr>
            <a:r>
              <a:rPr lang="ru-RU" b="1" i="1" dirty="0" smtClean="0">
                <a:solidFill>
                  <a:srgbClr val="00B050"/>
                </a:solidFill>
                <a:latin typeface="Times New Roman" pitchFamily="18" charset="0"/>
                <a:cs typeface="Times New Roman" pitchFamily="18" charset="0"/>
              </a:rPr>
              <a:t>Р. Декарт</a:t>
            </a:r>
          </a:p>
          <a:p>
            <a:pPr>
              <a:buNone/>
            </a:pPr>
            <a:endParaRPr lang="ru-RU" dirty="0"/>
          </a:p>
        </p:txBody>
      </p:sp>
      <p:pic>
        <p:nvPicPr>
          <p:cNvPr id="4" name="Picture 2" descr="C:\Users\Алена\Desktop\МАСТЕР КЛАСС ЛОГИКА\Картинки по теме логика\1.jpg"/>
          <p:cNvPicPr>
            <a:picLocks noChangeAspect="1" noChangeArrowheads="1"/>
          </p:cNvPicPr>
          <p:nvPr/>
        </p:nvPicPr>
        <p:blipFill>
          <a:blip r:embed="rId3"/>
          <a:srcRect/>
          <a:stretch>
            <a:fillRect/>
          </a:stretch>
        </p:blipFill>
        <p:spPr bwMode="auto">
          <a:xfrm>
            <a:off x="714348" y="4357694"/>
            <a:ext cx="1714512" cy="15565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71480"/>
            <a:ext cx="8229600" cy="571504"/>
          </a:xfrm>
        </p:spPr>
        <p:txBody>
          <a:bodyPr>
            <a:normAutofit fontScale="90000"/>
          </a:bodyPr>
          <a:lstStyle/>
          <a:p>
            <a:r>
              <a:rPr lang="ru-RU" sz="3600" b="1" dirty="0" smtClean="0">
                <a:solidFill>
                  <a:srgbClr val="FF0000"/>
                </a:solidFill>
                <a:latin typeface="Times New Roman" pitchFamily="18" charset="0"/>
                <a:cs typeface="Times New Roman" pitchFamily="18" charset="0"/>
              </a:rPr>
              <a:t>Развитие речи и логическое мышление</a:t>
            </a:r>
            <a:endParaRPr lang="ru-RU" sz="36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85860"/>
            <a:ext cx="8229600" cy="4840303"/>
          </a:xfrm>
        </p:spPr>
        <p:txBody>
          <a:bodyPr>
            <a:normAutofit/>
          </a:bodyPr>
          <a:lstStyle/>
          <a:p>
            <a:pPr>
              <a:buNone/>
            </a:pPr>
            <a:r>
              <a:rPr lang="ru-RU" sz="2800" b="1" dirty="0" smtClean="0">
                <a:latin typeface="Times New Roman" pitchFamily="18" charset="0"/>
                <a:cs typeface="Times New Roman" pitchFamily="18" charset="0"/>
              </a:rPr>
              <a:t>    Обращайте внимание на развитие речи детей: </a:t>
            </a:r>
          </a:p>
          <a:p>
            <a:pPr>
              <a:buNone/>
            </a:pPr>
            <a:r>
              <a:rPr lang="ru-RU" sz="2800" b="1" dirty="0" smtClean="0">
                <a:latin typeface="Times New Roman" pitchFamily="18" charset="0"/>
                <a:cs typeface="Times New Roman" pitchFamily="18" charset="0"/>
              </a:rPr>
              <a:t> - важно не только найти правильное решение, но и доказать, обосновать свой выбор;</a:t>
            </a:r>
          </a:p>
          <a:p>
            <a:pPr>
              <a:buNone/>
            </a:pPr>
            <a:r>
              <a:rPr lang="ru-RU" sz="2800" b="1" dirty="0" smtClean="0">
                <a:latin typeface="Times New Roman" pitchFamily="18" charset="0"/>
                <a:cs typeface="Times New Roman" pitchFamily="18" charset="0"/>
              </a:rPr>
              <a:t> -  не ищите одного решения или ответа, их может быть несколько;</a:t>
            </a:r>
          </a:p>
          <a:p>
            <a:pPr>
              <a:buNone/>
            </a:pPr>
            <a:r>
              <a:rPr lang="ru-RU" sz="2800" b="1" dirty="0" smtClean="0">
                <a:latin typeface="Times New Roman" pitchFamily="18" charset="0"/>
                <a:cs typeface="Times New Roman" pitchFamily="18" charset="0"/>
              </a:rPr>
              <a:t> - давайте  простор творчеству детей и играйте вместе с ними!</a:t>
            </a:r>
            <a:endParaRPr lang="ru-RU" sz="2800" b="1" dirty="0">
              <a:latin typeface="Times New Roman" pitchFamily="18" charset="0"/>
              <a:cs typeface="Times New Roman" pitchFamily="18" charset="0"/>
            </a:endParaRPr>
          </a:p>
        </p:txBody>
      </p:sp>
      <p:pic>
        <p:nvPicPr>
          <p:cNvPr id="6" name="Picture 2" descr="C:\Users\Алена\Desktop\puzzle_img_2.png"/>
          <p:cNvPicPr>
            <a:picLocks noChangeAspect="1" noChangeArrowheads="1"/>
          </p:cNvPicPr>
          <p:nvPr/>
        </p:nvPicPr>
        <p:blipFill>
          <a:blip r:embed="rId3"/>
          <a:srcRect/>
          <a:stretch>
            <a:fillRect/>
          </a:stretch>
        </p:blipFill>
        <p:spPr bwMode="auto">
          <a:xfrm>
            <a:off x="3714744" y="4286256"/>
            <a:ext cx="2928958" cy="19288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C:\Users\Алена\Desktop\67721137.jpg"/>
          <p:cNvPicPr>
            <a:picLocks noChangeAspect="1" noChangeArrowheads="1"/>
          </p:cNvPicPr>
          <p:nvPr/>
        </p:nvPicPr>
        <p:blipFill>
          <a:blip r:embed="rId2"/>
          <a:srcRect/>
          <a:stretch>
            <a:fillRect/>
          </a:stretch>
        </p:blipFill>
        <p:spPr bwMode="auto">
          <a:xfrm>
            <a:off x="0" y="0"/>
            <a:ext cx="9358346" cy="6858000"/>
          </a:xfrm>
          <a:prstGeom prst="rect">
            <a:avLst/>
          </a:prstGeom>
          <a:noFill/>
        </p:spPr>
      </p:pic>
      <p:sp>
        <p:nvSpPr>
          <p:cNvPr id="2" name="Заголовок 1"/>
          <p:cNvSpPr>
            <a:spLocks noGrp="1"/>
          </p:cNvSpPr>
          <p:nvPr>
            <p:ph type="title"/>
          </p:nvPr>
        </p:nvSpPr>
        <p:spPr>
          <a:xfrm>
            <a:off x="457200" y="571480"/>
            <a:ext cx="8229600" cy="642942"/>
          </a:xfrm>
        </p:spPr>
        <p:txBody>
          <a:bodyPr>
            <a:normAutofit fontScale="90000"/>
          </a:bodyPr>
          <a:lstStyle/>
          <a:p>
            <a:r>
              <a:rPr lang="ru-RU" sz="3200" b="1" dirty="0" smtClean="0">
                <a:solidFill>
                  <a:srgbClr val="FF0000"/>
                </a:solidFill>
                <a:latin typeface="Times New Roman" pitchFamily="18" charset="0"/>
                <a:cs typeface="Times New Roman" pitchFamily="18" charset="0"/>
              </a:rPr>
              <a:t>Формы работы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по развитию логического мышления </a:t>
            </a:r>
          </a:p>
        </p:txBody>
      </p:sp>
      <p:sp>
        <p:nvSpPr>
          <p:cNvPr id="3" name="Содержимое 2"/>
          <p:cNvSpPr>
            <a:spLocks noGrp="1"/>
          </p:cNvSpPr>
          <p:nvPr>
            <p:ph idx="1"/>
          </p:nvPr>
        </p:nvSpPr>
        <p:spPr>
          <a:xfrm>
            <a:off x="457200" y="1428736"/>
            <a:ext cx="8229600" cy="4697427"/>
          </a:xfrm>
        </p:spPr>
        <p:txBody>
          <a:bodyPr/>
          <a:lstStyle/>
          <a:p>
            <a:pPr>
              <a:buNone/>
            </a:pPr>
            <a:r>
              <a:rPr lang="ru-RU" dirty="0" smtClean="0">
                <a:solidFill>
                  <a:srgbClr val="0070C0"/>
                </a:solidFill>
                <a:latin typeface="Times New Roman" pitchFamily="18" charset="0"/>
                <a:cs typeface="Times New Roman" pitchFamily="18" charset="0"/>
              </a:rPr>
              <a:t>1. Специально организованная образовательная деятельность. </a:t>
            </a:r>
          </a:p>
          <a:p>
            <a:pPr>
              <a:buNone/>
            </a:pPr>
            <a:r>
              <a:rPr lang="ru-RU" dirty="0" smtClean="0">
                <a:solidFill>
                  <a:srgbClr val="0070C0"/>
                </a:solidFill>
                <a:latin typeface="Times New Roman" pitchFamily="18" charset="0"/>
                <a:cs typeface="Times New Roman" pitchFamily="18" charset="0"/>
              </a:rPr>
              <a:t>2. </a:t>
            </a:r>
            <a:r>
              <a:rPr lang="ru-RU" dirty="0" smtClean="0">
                <a:solidFill>
                  <a:srgbClr val="0070C0"/>
                </a:solidFill>
                <a:latin typeface="Times New Roman" pitchFamily="18" charset="0"/>
                <a:cs typeface="Times New Roman" pitchFamily="18" charset="0"/>
              </a:rPr>
              <a:t>Самостоятельная игровая </a:t>
            </a:r>
            <a:r>
              <a:rPr lang="ru-RU" dirty="0" smtClean="0">
                <a:solidFill>
                  <a:srgbClr val="0070C0"/>
                </a:solidFill>
                <a:latin typeface="Times New Roman" pitchFamily="18" charset="0"/>
                <a:cs typeface="Times New Roman" pitchFamily="18" charset="0"/>
              </a:rPr>
              <a:t>деятельность. </a:t>
            </a:r>
          </a:p>
          <a:p>
            <a:pPr>
              <a:buNone/>
            </a:pPr>
            <a:r>
              <a:rPr lang="ru-RU" dirty="0" smtClean="0">
                <a:solidFill>
                  <a:srgbClr val="0070C0"/>
                </a:solidFill>
                <a:latin typeface="Times New Roman" pitchFamily="18" charset="0"/>
                <a:cs typeface="Times New Roman" pitchFamily="18" charset="0"/>
              </a:rPr>
              <a:t>3. Работа с родителями.</a:t>
            </a:r>
          </a:p>
          <a:p>
            <a:pPr>
              <a:buNone/>
            </a:pPr>
            <a:r>
              <a:rPr lang="ru-RU" dirty="0" smtClean="0">
                <a:solidFill>
                  <a:srgbClr val="0070C0"/>
                </a:solidFill>
                <a:latin typeface="Times New Roman" pitchFamily="18" charset="0"/>
                <a:cs typeface="Times New Roman" pitchFamily="18" charset="0"/>
              </a:rPr>
              <a:t>4. Создание развивающей среды в детском саду и дома. </a:t>
            </a:r>
            <a:endParaRPr lang="ru-RU" dirty="0">
              <a:solidFill>
                <a:srgbClr val="0070C0"/>
              </a:solidFill>
              <a:latin typeface="Times New Roman" pitchFamily="18" charset="0"/>
              <a:cs typeface="Times New Roman" pitchFamily="18" charset="0"/>
            </a:endParaRPr>
          </a:p>
        </p:txBody>
      </p:sp>
      <p:pic>
        <p:nvPicPr>
          <p:cNvPr id="6" name="Picture 6" descr="C:\Users\Алена\Desktop\МАСТЕР КЛАСС ЛОГИКА\Картинки по теме логика\1413971693_k2.jpg"/>
          <p:cNvPicPr>
            <a:picLocks noChangeAspect="1" noChangeArrowheads="1"/>
          </p:cNvPicPr>
          <p:nvPr/>
        </p:nvPicPr>
        <p:blipFill>
          <a:blip r:embed="rId3" cstate="print"/>
          <a:srcRect/>
          <a:stretch>
            <a:fillRect/>
          </a:stretch>
        </p:blipFill>
        <p:spPr bwMode="auto">
          <a:xfrm>
            <a:off x="4214810" y="4286256"/>
            <a:ext cx="2256554" cy="191134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Алена\Desktop\6772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582594"/>
          </a:xfrm>
        </p:spPr>
        <p:txBody>
          <a:bodyPr>
            <a:normAutofit fontScale="90000"/>
          </a:bodyPr>
          <a:lstStyle/>
          <a:p>
            <a:r>
              <a:rPr lang="ru-RU" sz="3200" b="1" dirty="0" smtClean="0">
                <a:solidFill>
                  <a:srgbClr val="FF0000"/>
                </a:solidFill>
              </a:rPr>
              <a:t/>
            </a:r>
            <a:br>
              <a:rPr lang="ru-RU" sz="3200" b="1" dirty="0" smtClean="0">
                <a:solidFill>
                  <a:srgbClr val="FF0000"/>
                </a:solidFill>
              </a:rPr>
            </a:br>
            <a:r>
              <a:rPr lang="ru-RU" sz="3200" b="1" dirty="0" smtClean="0">
                <a:solidFill>
                  <a:srgbClr val="FF0000"/>
                </a:solidFill>
              </a:rPr>
              <a:t>Приемы логического мышления</a:t>
            </a:r>
            <a:endParaRPr lang="ru-RU" sz="3200" b="1" dirty="0">
              <a:solidFill>
                <a:srgbClr val="FF0000"/>
              </a:solidFill>
            </a:endParaRPr>
          </a:p>
        </p:txBody>
      </p:sp>
      <p:sp>
        <p:nvSpPr>
          <p:cNvPr id="7" name="Содержимое 6"/>
          <p:cNvSpPr>
            <a:spLocks noGrp="1"/>
          </p:cNvSpPr>
          <p:nvPr>
            <p:ph idx="1"/>
          </p:nvPr>
        </p:nvSpPr>
        <p:spPr>
          <a:xfrm>
            <a:off x="457200" y="1071546"/>
            <a:ext cx="8229600" cy="5214974"/>
          </a:xfrm>
        </p:spPr>
        <p:txBody>
          <a:bodyPr>
            <a:normAutofit fontScale="77500" lnSpcReduction="20000"/>
          </a:bodyPr>
          <a:lstStyle/>
          <a:p>
            <a:pPr>
              <a:buNone/>
            </a:pPr>
            <a:r>
              <a:rPr lang="ru-RU" sz="2600" b="1" dirty="0" smtClean="0">
                <a:solidFill>
                  <a:srgbClr val="00B050"/>
                </a:solidFill>
              </a:rPr>
              <a:t>Сравнение</a:t>
            </a:r>
            <a:r>
              <a:rPr lang="ru-RU" sz="2600" dirty="0" smtClean="0">
                <a:solidFill>
                  <a:srgbClr val="00B050"/>
                </a:solidFill>
              </a:rPr>
              <a:t> </a:t>
            </a:r>
            <a:r>
              <a:rPr lang="ru-RU" sz="2600" dirty="0" smtClean="0"/>
              <a:t>– это прием, направленный установление признаков сходства и различия между предметами и явлениями. </a:t>
            </a:r>
          </a:p>
          <a:p>
            <a:pPr>
              <a:buNone/>
            </a:pPr>
            <a:r>
              <a:rPr lang="ru-RU" sz="2600" b="1" dirty="0" smtClean="0">
                <a:solidFill>
                  <a:srgbClr val="00B050"/>
                </a:solidFill>
              </a:rPr>
              <a:t>Классификация </a:t>
            </a:r>
            <a:r>
              <a:rPr lang="ru-RU" sz="2600" dirty="0" smtClean="0"/>
              <a:t>– это мысленное распределение предметов по классам  в соответствии с наиболее существенными признаками. </a:t>
            </a:r>
          </a:p>
          <a:p>
            <a:pPr>
              <a:buNone/>
            </a:pPr>
            <a:r>
              <a:rPr lang="ru-RU" sz="2600" b="1" dirty="0" smtClean="0">
                <a:solidFill>
                  <a:srgbClr val="00B050"/>
                </a:solidFill>
              </a:rPr>
              <a:t>Обобщение</a:t>
            </a:r>
            <a:r>
              <a:rPr lang="ru-RU" sz="2600" dirty="0" smtClean="0">
                <a:solidFill>
                  <a:srgbClr val="00B050"/>
                </a:solidFill>
              </a:rPr>
              <a:t> </a:t>
            </a:r>
            <a:r>
              <a:rPr lang="ru-RU" sz="2600" dirty="0" smtClean="0"/>
              <a:t>– это мысленное объединение предметов или явлений по их общим и существенным признакам.   </a:t>
            </a:r>
          </a:p>
          <a:p>
            <a:pPr>
              <a:buNone/>
            </a:pPr>
            <a:r>
              <a:rPr lang="ru-RU" sz="2600" b="1" dirty="0" smtClean="0">
                <a:solidFill>
                  <a:srgbClr val="00B050"/>
                </a:solidFill>
              </a:rPr>
              <a:t>Систематизация</a:t>
            </a:r>
            <a:r>
              <a:rPr lang="ru-RU" sz="2600" b="1" dirty="0" smtClean="0"/>
              <a:t> </a:t>
            </a:r>
            <a:r>
              <a:rPr lang="ru-RU" sz="2600" dirty="0" smtClean="0"/>
              <a:t>– это умение создавать систему, располагать объекты     в определенном порядке, устанавливать между ними определенную последовательность. </a:t>
            </a:r>
          </a:p>
          <a:p>
            <a:pPr>
              <a:buNone/>
            </a:pPr>
            <a:r>
              <a:rPr lang="ru-RU" sz="2600" b="1" dirty="0" err="1" smtClean="0">
                <a:solidFill>
                  <a:srgbClr val="00B050"/>
                </a:solidFill>
              </a:rPr>
              <a:t>Сериация</a:t>
            </a:r>
            <a:r>
              <a:rPr lang="ru-RU" sz="2600" b="1" dirty="0" smtClean="0">
                <a:solidFill>
                  <a:srgbClr val="00B050"/>
                </a:solidFill>
              </a:rPr>
              <a:t> </a:t>
            </a:r>
            <a:r>
              <a:rPr lang="ru-RU" sz="2600" dirty="0" smtClean="0"/>
              <a:t>– построение  упорядоченных возрастающих или убывающих рядов по выбранному признаку. </a:t>
            </a:r>
          </a:p>
          <a:p>
            <a:pPr>
              <a:buNone/>
            </a:pPr>
            <a:r>
              <a:rPr lang="ru-RU" sz="2600" b="1" dirty="0" smtClean="0">
                <a:solidFill>
                  <a:srgbClr val="00B050"/>
                </a:solidFill>
              </a:rPr>
              <a:t>Умозаключения</a:t>
            </a:r>
            <a:r>
              <a:rPr lang="ru-RU" sz="2600" dirty="0" smtClean="0"/>
              <a:t> – мыслительный прием, состоящий в выведении            из нескольких суждений, одного суждения – вывода, заключения. </a:t>
            </a:r>
          </a:p>
          <a:p>
            <a:pPr>
              <a:buNone/>
            </a:pPr>
            <a:r>
              <a:rPr lang="ru-RU" sz="2600" b="1" dirty="0" smtClean="0">
                <a:solidFill>
                  <a:srgbClr val="00B050"/>
                </a:solidFill>
              </a:rPr>
              <a:t>Синтез</a:t>
            </a:r>
            <a:r>
              <a:rPr lang="ru-RU" sz="2600" b="1" dirty="0" smtClean="0"/>
              <a:t> </a:t>
            </a:r>
            <a:r>
              <a:rPr lang="ru-RU" sz="2600" dirty="0" smtClean="0"/>
              <a:t>можно охарактеризовать как мысленное соединение частей предмета в единое целое с учетом их правильного расположения        в предмете. </a:t>
            </a:r>
          </a:p>
          <a:p>
            <a:pPr>
              <a:buNone/>
            </a:pPr>
            <a:r>
              <a:rPr lang="ru-RU" sz="2600" b="1" dirty="0" smtClean="0">
                <a:solidFill>
                  <a:srgbClr val="00B050"/>
                </a:solidFill>
              </a:rPr>
              <a:t>Анализ</a:t>
            </a:r>
            <a:r>
              <a:rPr lang="ru-RU" sz="2600" b="1" dirty="0" smtClean="0"/>
              <a:t> </a:t>
            </a:r>
            <a:r>
              <a:rPr lang="ru-RU" sz="2600" dirty="0" smtClean="0"/>
              <a:t>–</a:t>
            </a:r>
            <a:r>
              <a:rPr lang="ru-RU" sz="2600" b="1" dirty="0" smtClean="0"/>
              <a:t> </a:t>
            </a:r>
            <a:r>
              <a:rPr lang="ru-RU" sz="2600" dirty="0" smtClean="0"/>
              <a:t>логический прием, заключающийся в разделении предмета                на отдельные части. Анализ проводится для выделения признаков, характеризующих данный предмет или группу предметов. </a:t>
            </a:r>
          </a:p>
          <a:p>
            <a:pPr>
              <a:buNone/>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1216</Words>
  <PresentationFormat>Экран (4:3)</PresentationFormat>
  <Paragraphs>125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  «Развитие логического мышления у детей дошкольного возраста через дидактические игры и упражнения».   </vt:lpstr>
      <vt:lpstr>Уважаемые педагоги!</vt:lpstr>
      <vt:lpstr>Что такое логика?</vt:lpstr>
      <vt:lpstr>Что такое логическое мышление?</vt:lpstr>
      <vt:lpstr>Но зачем логика маленькому ребенку, дошкольнику?</vt:lpstr>
      <vt:lpstr>Как развивать логическое мышление?</vt:lpstr>
      <vt:lpstr>Развитие речи и логическое мышление</vt:lpstr>
      <vt:lpstr>Формы работы  по развитию логического мышления </vt:lpstr>
      <vt:lpstr> Приемы логического мышления</vt:lpstr>
      <vt:lpstr>Игровой прием – «Сравнение»</vt:lpstr>
      <vt:lpstr> Игровой прием – «Классификация»  </vt:lpstr>
      <vt:lpstr>Игровой прием – «Обобщение»</vt:lpstr>
      <vt:lpstr>Игровой прием – «Систематизация»</vt:lpstr>
      <vt:lpstr>Игровой прием - «Сериация»</vt:lpstr>
      <vt:lpstr>Игровой прием – «Умозаключения»</vt:lpstr>
      <vt:lpstr>Игровой прием «Синтез» и «Анализ»</vt:lpstr>
      <vt:lpstr>Речевые игры</vt:lpstr>
      <vt:lpstr>Настольно-печатные игры</vt:lpstr>
      <vt:lpstr>Игры -головоломки</vt:lpstr>
      <vt:lpstr>Авторские игры</vt:lpstr>
      <vt:lpstr> Математические игры                         Калининой «Фабрика» , «Сериация»</vt:lpstr>
      <vt:lpstr>Логика и познание окружающего мира</vt:lpstr>
      <vt:lpstr>Уважаемые взрослые!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«Развитие логического мышления у детей дошкольного возраста через дидактические игры и упражнения».   </dc:title>
  <dc:creator>Алена</dc:creator>
  <cp:lastModifiedBy>Алена</cp:lastModifiedBy>
  <cp:revision>76</cp:revision>
  <dcterms:created xsi:type="dcterms:W3CDTF">2016-10-31T16:32:34Z</dcterms:created>
  <dcterms:modified xsi:type="dcterms:W3CDTF">2016-11-08T20:56:35Z</dcterms:modified>
</cp:coreProperties>
</file>