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sldIdLst>
    <p:sldId id="256" r:id="rId2"/>
    <p:sldId id="284" r:id="rId3"/>
    <p:sldId id="282" r:id="rId4"/>
    <p:sldId id="285" r:id="rId5"/>
    <p:sldId id="286" r:id="rId6"/>
    <p:sldId id="258" r:id="rId7"/>
    <p:sldId id="280" r:id="rId8"/>
    <p:sldId id="274" r:id="rId9"/>
    <p:sldId id="275" r:id="rId10"/>
    <p:sldId id="276" r:id="rId11"/>
    <p:sldId id="283" r:id="rId12"/>
    <p:sldId id="288" r:id="rId13"/>
    <p:sldId id="289" r:id="rId14"/>
    <p:sldId id="290" r:id="rId15"/>
    <p:sldId id="278" r:id="rId16"/>
    <p:sldId id="279" r:id="rId17"/>
    <p:sldId id="269" r:id="rId18"/>
    <p:sldId id="292" r:id="rId19"/>
    <p:sldId id="293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317407"/>
      </p:ext>
    </p:extLst>
  </p:cSld>
  <p:clrMapOvr>
    <a:masterClrMapping/>
  </p:clrMapOvr>
  <p:transition spd="slow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894135"/>
      </p:ext>
    </p:extLst>
  </p:cSld>
  <p:clrMapOvr>
    <a:masterClrMapping/>
  </p:clrMapOvr>
  <p:transition spd="slow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8351812"/>
      </p:ext>
    </p:extLst>
  </p:cSld>
  <p:clrMapOvr>
    <a:masterClrMapping/>
  </p:clrMapOvr>
  <p:transition spd="slow" advClick="0" advTm="10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954840"/>
      </p:ext>
    </p:extLst>
  </p:cSld>
  <p:clrMapOvr>
    <a:masterClrMapping/>
  </p:clrMapOvr>
  <p:transition spd="slow" advClick="0" advTm="10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44055903"/>
      </p:ext>
    </p:extLst>
  </p:cSld>
  <p:clrMapOvr>
    <a:masterClrMapping/>
  </p:clrMapOvr>
  <p:transition spd="slow" advClick="0" advTm="10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681162"/>
      </p:ext>
    </p:extLst>
  </p:cSld>
  <p:clrMapOvr>
    <a:masterClrMapping/>
  </p:clrMapOvr>
  <p:transition spd="slow" advClick="0" advTm="10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475567"/>
      </p:ext>
    </p:extLst>
  </p:cSld>
  <p:clrMapOvr>
    <a:masterClrMapping/>
  </p:clrMapOvr>
  <p:transition spd="slow" advClick="0" advTm="10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070307"/>
      </p:ext>
    </p:extLst>
  </p:cSld>
  <p:clrMapOvr>
    <a:masterClrMapping/>
  </p:clrMapOvr>
  <p:transition spd="slow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689743"/>
      </p:ext>
    </p:extLst>
  </p:cSld>
  <p:clrMapOvr>
    <a:masterClrMapping/>
  </p:clrMapOvr>
  <p:transition spd="slow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257035"/>
      </p:ext>
    </p:extLst>
  </p:cSld>
  <p:clrMapOvr>
    <a:masterClrMapping/>
  </p:clrMapOvr>
  <p:transition spd="slow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395652"/>
      </p:ext>
    </p:extLst>
  </p:cSld>
  <p:clrMapOvr>
    <a:masterClrMapping/>
  </p:clrMapOvr>
  <p:transition spd="slow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634020"/>
      </p:ext>
    </p:extLst>
  </p:cSld>
  <p:clrMapOvr>
    <a:masterClrMapping/>
  </p:clrMapOvr>
  <p:transition spd="slow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160659"/>
      </p:ext>
    </p:extLst>
  </p:cSld>
  <p:clrMapOvr>
    <a:masterClrMapping/>
  </p:clrMapOvr>
  <p:transition spd="slow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989849"/>
      </p:ext>
    </p:extLst>
  </p:cSld>
  <p:clrMapOvr>
    <a:masterClrMapping/>
  </p:clrMapOvr>
  <p:transition spd="slow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1547664"/>
      </p:ext>
    </p:extLst>
  </p:cSld>
  <p:clrMapOvr>
    <a:masterClrMapping/>
  </p:clrMapOvr>
  <p:transition spd="slow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379846"/>
      </p:ext>
    </p:extLst>
  </p:cSld>
  <p:clrMapOvr>
    <a:masterClrMapping/>
  </p:clrMapOvr>
  <p:transition spd="slow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2B305-15D7-40A4-9935-2757C6A3B372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6E28A32-3928-4039-818E-9DB7D2D80B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2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  <p:sldLayoutId id="2147484075" r:id="rId15"/>
    <p:sldLayoutId id="2147484076" r:id="rId16"/>
  </p:sldLayoutIdLst>
  <p:transition spd="slow" advClick="0" advTm="10000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3"/>
            <a:ext cx="7772400" cy="1071569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/>
              <a:t>«</a:t>
            </a:r>
            <a:r>
              <a:rPr lang="ru-RU" sz="4000" b="1" i="1" dirty="0" err="1" smtClean="0"/>
              <a:t>Гиперактивный</a:t>
            </a:r>
            <a:r>
              <a:rPr lang="ru-RU" sz="4000" b="1" i="1" dirty="0" smtClean="0"/>
              <a:t> ребёнок</a:t>
            </a:r>
            <a:r>
              <a:rPr lang="ru-RU" sz="4000" i="1" dirty="0" smtClean="0"/>
              <a:t>»</a:t>
            </a:r>
            <a:endParaRPr lang="ru-RU" sz="4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643050"/>
            <a:ext cx="6915176" cy="3995750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1030" name="Picture 6" descr="C:\Documents and Settings\User.COMP\Рабочий стол\консультации для родителей\гиперактивн. дети\картинки гиперакт\55ef6ebdce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412" y="1632226"/>
            <a:ext cx="6742108" cy="41542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79208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3.Импульсивность</a:t>
            </a:r>
            <a:b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4105277" cy="502403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Эмоционален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Вспыльчив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Утомляем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Агрессивен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Болтлив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Нетерпелив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Наблюдается неустойчивость настроен</a:t>
            </a:r>
            <a:r>
              <a:rPr lang="ru-RU" sz="2800" b="1" i="1" dirty="0" smtClean="0">
                <a:solidFill>
                  <a:srgbClr val="0070C0"/>
                </a:solidFill>
              </a:rPr>
              <a:t>ия</a:t>
            </a:r>
          </a:p>
          <a:p>
            <a:endParaRPr lang="ru-RU" dirty="0"/>
          </a:p>
        </p:txBody>
      </p:sp>
      <p:pic>
        <p:nvPicPr>
          <p:cNvPr id="2052" name="Picture 4" descr="C:\Documents and Settings\User.COMP\Рабочий стол\консультации для родителей\гиперактивн. дети\картинки гиперакт\2_562f9a428e7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285861"/>
            <a:ext cx="3643338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90574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Гиперактивность-это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патология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7" y="1500174"/>
            <a:ext cx="6929486" cy="4286281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Главное вовремя диагностировать и проводить комплексную коррекцию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Психологическую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Медицинскую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Педагогическую</a:t>
            </a:r>
          </a:p>
          <a:p>
            <a:endParaRPr lang="ru-RU" sz="2800" dirty="0"/>
          </a:p>
        </p:txBody>
      </p:sp>
      <p:pic>
        <p:nvPicPr>
          <p:cNvPr id="1026" name="Picture 2" descr="C:\Documents and Settings\User.COMP\Рабочий стол\консультации для родителей\гиперактивн. дети\картинки гиперакт\Stress-Doppelbelast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3356992"/>
            <a:ext cx="4572032" cy="3071834"/>
          </a:xfrm>
          <a:prstGeom prst="snip2Same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290"/>
            <a:ext cx="6347713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Calibri" pitchFamily="34" charset="0"/>
                <a:ea typeface="Times New Roman" pitchFamily="18" charset="0"/>
              </a:rPr>
              <a:t>При воспитании </a:t>
            </a:r>
            <a:r>
              <a:rPr lang="ru-RU" sz="3100" b="1" dirty="0" err="1" smtClean="0">
                <a:latin typeface="Calibri" pitchFamily="34" charset="0"/>
                <a:ea typeface="Times New Roman" pitchFamily="18" charset="0"/>
              </a:rPr>
              <a:t>гиперактивного</a:t>
            </a:r>
            <a:r>
              <a:rPr lang="ru-RU" sz="3100" b="1" dirty="0" smtClean="0">
                <a:latin typeface="Calibri" pitchFamily="34" charset="0"/>
                <a:ea typeface="Times New Roman" pitchFamily="18" charset="0"/>
              </a:rPr>
              <a:t>  ребенка близкие должны избегать двух крайностей</a:t>
            </a:r>
            <a:r>
              <a:rPr lang="ru-RU" b="1" i="1" dirty="0" smtClean="0">
                <a:latin typeface="Calibri" pitchFamily="34" charset="0"/>
                <a:ea typeface="Times New Roman" pitchFamily="18" charset="0"/>
              </a:rPr>
              <a:t>: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</a:br>
            <a:r>
              <a:rPr lang="ru-RU" dirty="0" smtClean="0">
                <a:latin typeface="Arial" pitchFamily="34" charset="0"/>
              </a:rPr>
              <a:t/>
            </a:r>
            <a:br>
              <a:rPr lang="ru-RU" dirty="0" smtClean="0"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643050"/>
            <a:ext cx="4601102" cy="471490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</a:rPr>
              <a:t>с одной стороны, проявления чрезмерной жалости и вседозволенности; . </a:t>
            </a: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  <a:latin typeface="Calibri" pitchFamily="34" charset="0"/>
              <a:ea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с другой – постановки завышенных требований, которые он не в состоянии выполнить, в сочетании с излишней пунктуальностью, жестокостью и наказаниями.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C:\Documents and Settings\я\Рабочий стол\ИЗО\Родит. воспиит\Рисунок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643050"/>
            <a:ext cx="2071702" cy="24306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5" name="Picture 7" descr="C:\Documents and Settings\я\Рабочий стол\ИЗО\Родит. воспиит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357190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6457279" cy="78581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РЕКОМЕНДАЦИИ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РОДИТЕЛЯМ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1. Внешняя сторона поведения близких ребенку взрослых людей.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785926"/>
            <a:ext cx="6357982" cy="3429024"/>
          </a:xfrm>
        </p:spPr>
        <p:txBody>
          <a:bodyPr>
            <a:normAutofit fontScale="92500"/>
          </a:bodyPr>
          <a:lstStyle/>
          <a:p>
            <a:pPr marL="342900" lvl="1" indent="-342900"/>
            <a:r>
              <a:rPr lang="ru-RU" sz="22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Старайтесь по возможности сдерживать свои бурные аффекты, особенно если вы огорчены или недовольны поведением ребенка.</a:t>
            </a:r>
          </a:p>
          <a:p>
            <a:pPr marL="342900" lvl="1" indent="-342900"/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Избегайте категоричных слов и выражений, жестких оценок, упреков, угроз, которые могут создать напряженную обстановку и вызвать конфликт в семье</a:t>
            </a:r>
            <a:r>
              <a:rPr lang="ru-RU" sz="22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42900" lvl="1" indent="-342900"/>
            <a:r>
              <a:rPr lang="ru-RU" sz="22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Следите за своей речью, старайтесь говорить спокойным голосом</a:t>
            </a:r>
          </a:p>
          <a:p>
            <a:pPr marL="342900" lvl="3" indent="-342900">
              <a:buNone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C:\Documents and Settings\я\Рабочий стол\ИЗО\Школа-это\Рисунок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21617">
            <a:off x="262013" y="1177163"/>
            <a:ext cx="1540032" cy="1593265"/>
          </a:xfrm>
          <a:prstGeom prst="rect">
            <a:avLst/>
          </a:prstGeom>
          <a:noFill/>
        </p:spPr>
      </p:pic>
      <p:pic>
        <p:nvPicPr>
          <p:cNvPr id="5" name="Picture 3" descr="C:\Documents and Settings\я\Рабочий стол\ИЗО\Школа-это\Рисунок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86190"/>
            <a:ext cx="1533796" cy="1476312"/>
          </a:xfrm>
          <a:prstGeom prst="rect">
            <a:avLst/>
          </a:prstGeom>
          <a:noFill/>
        </p:spPr>
      </p:pic>
      <p:pic>
        <p:nvPicPr>
          <p:cNvPr id="6" name="Picture 7" descr="C:\Documents and Settings\я\Рабочий стол\ИЗО\Школа-это\Рисунок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5442374"/>
            <a:ext cx="1858555" cy="1415626"/>
          </a:xfrm>
          <a:prstGeom prst="rect">
            <a:avLst/>
          </a:prstGeom>
          <a:noFill/>
        </p:spPr>
      </p:pic>
      <p:pic>
        <p:nvPicPr>
          <p:cNvPr id="8" name="Picture 6" descr="C:\Documents and Settings\я\Рабочий стол\ИЗО\Школа-это\Рисунок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5286388"/>
            <a:ext cx="1432180" cy="1329881"/>
          </a:xfrm>
          <a:prstGeom prst="rect">
            <a:avLst/>
          </a:prstGeom>
          <a:noFill/>
        </p:spPr>
      </p:pic>
      <p:pic>
        <p:nvPicPr>
          <p:cNvPr id="9" name="Picture 9" descr="Рисунок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357166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6347713" cy="6691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РЕКОМЕНДАЦИИ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РОДИТЕЛЯМ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2.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Организация среды и окружающей обстановки в семье</a:t>
            </a:r>
            <a:r>
              <a:rPr lang="ru-RU" sz="2800" b="1" dirty="0" smtClean="0">
                <a:latin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4786347" cy="4572032"/>
          </a:xfrm>
        </p:spPr>
        <p:txBody>
          <a:bodyPr>
            <a:normAutofit/>
          </a:bodyPr>
          <a:lstStyle/>
          <a:p>
            <a:pPr lvl="0"/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есть возможность, постарайтесь выделить для ребенка комнату или ее часть для занятий, игр, уединения..</a:t>
            </a:r>
          </a:p>
          <a:p>
            <a:pPr lvl="0"/>
            <a:endParaRPr lang="ru-RU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Определите для ребенка круг обязанностей, а их исполнение держите под постоянным наблюдением и контролем, но не слишком жестко. </a:t>
            </a:r>
          </a:p>
          <a:p>
            <a:pPr marL="342900" lvl="1" indent="-342900"/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1" indent="-342900"/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Устанавливайте четкий распорядок дня</a:t>
            </a:r>
          </a:p>
          <a:p>
            <a:pPr marL="342900" lvl="1" indent="-342900"/>
            <a:endParaRPr lang="ru-RU" sz="2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User.COMP\Рабочий стол\консультации для родителей\гиперактивн. дети\картинки гиперакт\92904642_1_1000x700_kursy-angliyskogo-yazyka-podgotovka-k-shkole-mini-detskiy-sad-karaga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3116"/>
            <a:ext cx="3643338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196166" cy="608630"/>
          </a:xfrm>
        </p:spPr>
        <p:txBody>
          <a:bodyPr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6429420" cy="235745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Основная задача в воспитании такого ребёнка- не научить его сдерживать свои порывы и импульсы,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научить управлять собой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i="1" dirty="0" smtClean="0">
              <a:solidFill>
                <a:srgbClr val="0070C0"/>
              </a:solidFill>
            </a:endParaRPr>
          </a:p>
        </p:txBody>
      </p:sp>
      <p:pic>
        <p:nvPicPr>
          <p:cNvPr id="4" name="Рисунок 3" descr="01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714620"/>
            <a:ext cx="5072098" cy="3643338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5357850" cy="4857784"/>
          </a:xfrm>
        </p:spPr>
        <p:txBody>
          <a:bodyPr>
            <a:normAutofit fontScale="40000" lnSpcReduction="20000"/>
          </a:bodyPr>
          <a:lstStyle/>
          <a:p>
            <a:r>
              <a:rPr lang="ru-RU" sz="5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Проявляйте достаточно твёрдости и последовательности в воспитании</a:t>
            </a:r>
          </a:p>
          <a:p>
            <a:r>
              <a:rPr lang="ru-RU" sz="51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Придумайте гибкую систему вознаграждения и наказания</a:t>
            </a:r>
          </a:p>
          <a:p>
            <a:r>
              <a:rPr lang="ru-RU" sz="5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Поощряйте ребёнка за все виды деятельности, требующие  концентрации внимания (чтение, раскрашивание)</a:t>
            </a:r>
            <a:endParaRPr lang="ru-RU" sz="51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51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Четко объясняйте правила поведения в различных ситуациях и последовательно требуйте их выполнения.</a:t>
            </a:r>
            <a:r>
              <a:rPr lang="ru-RU" sz="5100" b="1" i="1" dirty="0" smtClean="0">
                <a:solidFill>
                  <a:srgbClr val="0070C0"/>
                </a:solidFill>
              </a:rPr>
              <a:t> </a:t>
            </a:r>
          </a:p>
          <a:p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1_pro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29322" y="1928802"/>
            <a:ext cx="3000380" cy="22860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285728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РЕКОМЕНДАЦИИ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РОДИТЕЛЯМ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0035" y="500042"/>
            <a:ext cx="6457278" cy="1095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642918"/>
            <a:ext cx="5357850" cy="4143403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Необходимо приучать детей к усидчивости постепенно, чаще предлагать им занятия, требующие терпения, и такие же игры.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Полезны всевозможные раскраски, мозаики, аппликации, конструкторы, настольные игры для нескольких участников. </a:t>
            </a:r>
          </a:p>
          <a:p>
            <a:endParaRPr lang="ru-RU" b="1" i="1" dirty="0"/>
          </a:p>
        </p:txBody>
      </p:sp>
      <p:pic>
        <p:nvPicPr>
          <p:cNvPr id="4" name="Picture 2" descr="C:\Documents and Settings\я\Рабочий стол\ИЗО\Школа-это\Рисунок2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033324" cy="1671826"/>
          </a:xfrm>
          <a:prstGeom prst="rect">
            <a:avLst/>
          </a:prstGeom>
          <a:noFill/>
        </p:spPr>
      </p:pic>
      <p:pic>
        <p:nvPicPr>
          <p:cNvPr id="5" name="Picture 1" descr="C:\Documents and Settings\я\Рабочий стол\ИЗО\Школа-это\Рисунок3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786322"/>
            <a:ext cx="2071717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291"/>
            <a:ext cx="5176847" cy="50006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5072098" cy="55721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5100" b="1" i="1" dirty="0" smtClean="0">
              <a:solidFill>
                <a:srgbClr val="0070C0"/>
              </a:solidFill>
              <a:latin typeface="Calibri" pitchFamily="34" charset="0"/>
              <a:ea typeface="Times New Roman" pitchFamily="18" charset="0"/>
            </a:endParaRPr>
          </a:p>
          <a:p>
            <a:r>
              <a:rPr lang="ru-RU" sz="51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</a:rPr>
              <a:t>Когда становится совсем тяжело, вспомните, что к подростковому возрасту, а у некоторых детей и раньше,  </a:t>
            </a:r>
            <a:r>
              <a:rPr lang="ru-RU" sz="5100" b="1" i="1" dirty="0" err="1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</a:rPr>
              <a:t>гиперактивность</a:t>
            </a:r>
            <a:r>
              <a:rPr lang="ru-RU" sz="5100" b="1" i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</a:rPr>
              <a:t> проходит. </a:t>
            </a:r>
          </a:p>
          <a:p>
            <a:pPr lvl="0"/>
            <a:endParaRPr lang="ru-RU" sz="5100" b="1" i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Times New Roman" pitchFamily="18" charset="0"/>
            </a:endParaRPr>
          </a:p>
          <a:p>
            <a:pPr lvl="0"/>
            <a:r>
              <a:rPr lang="ru-RU" sz="51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Важно, чтобы ребенок подошел к этому возрасту без груза отрицательных эмоций и комплексов неполноценности. Так что , если у вас </a:t>
            </a:r>
            <a:r>
              <a:rPr lang="ru-RU" sz="5100" b="1" i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гиперактивный</a:t>
            </a:r>
            <a:r>
              <a:rPr lang="ru-RU" sz="51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</a:rPr>
              <a:t> ребенок – помогите ему: все в ваших руках!</a:t>
            </a:r>
            <a:endParaRPr lang="ru-RU" sz="51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14818"/>
            <a:ext cx="179849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214554"/>
            <a:ext cx="242889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7" y="285728"/>
            <a:ext cx="2643206" cy="1656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290"/>
            <a:ext cx="6347713" cy="107157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</a:rPr>
              <a:t>Любите вашего ребенка, помогите ему быть успешным, преодолеть трудности!!!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142985"/>
            <a:ext cx="6347714" cy="157163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правильном и  комплексном подходе  к 18 годам ваш ребенок  превратится в спокойного и уравновешенного человека. Удачи!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www.prodetey.ru/sites/default/files/article-images/3608/main-3608-a9758862c278a1ba2b72f31e1834fe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00372"/>
            <a:ext cx="5715040" cy="342902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61999" y="1295385"/>
            <a:ext cx="6347714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347713" cy="1968872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700" b="1" i="1" dirty="0" smtClean="0">
                <a:latin typeface="Arial" pitchFamily="34" charset="0"/>
                <a:cs typeface="Arial" pitchFamily="34" charset="0"/>
              </a:rPr>
              <a:t>Активный»- </a:t>
            </a:r>
            <a:r>
              <a:rPr lang="ru-RU" sz="27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значит деятельный, действенный, а греческое слово </a:t>
            </a:r>
            <a:br>
              <a:rPr lang="ru-RU" sz="27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7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гипер</a:t>
            </a:r>
            <a:r>
              <a:rPr lang="ru-RU" sz="27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- превышение нормы</a:t>
            </a:r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7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Documents and Settings\я\Рабочий стол\ГИПЕРАКТИВНЫЙ РЕБЁНОК\ЫКЕРК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39552" y="2708920"/>
            <a:ext cx="2952328" cy="2985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Documents and Settings\я\Рабочий стол\ГИПЕРАКТИВНЫЙ РЕБЁНОК\ФЕРУ.jpe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139952" y="2924944"/>
            <a:ext cx="3215850" cy="2917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6990655" cy="142876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СПАСИБО ЗА ВНИМАНИЕ!</a:t>
            </a:r>
            <a:endParaRPr lang="ru-RU" sz="4000" b="1" i="1" dirty="0"/>
          </a:p>
        </p:txBody>
      </p:sp>
      <p:pic>
        <p:nvPicPr>
          <p:cNvPr id="4" name="Picture 6" descr="C:\Documents and Settings\User.COMP\Рабочий стол\консультации для родителей\гиперактивн. дети\картинки гиперакт\55ef6ebdce7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26376"/>
            <a:ext cx="6143668" cy="404582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428604"/>
            <a:ext cx="6072229" cy="114300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Гиперактивность</a:t>
            </a:r>
            <a:r>
              <a:rPr lang="ru-RU" dirty="0" smtClean="0"/>
              <a:t>-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6572296" cy="4286281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Синдром дефицита внимания с </a:t>
            </a:r>
            <a:r>
              <a:rPr lang="ru-RU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гиперактивностью</a:t>
            </a:r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(СДВГ)</a:t>
            </a:r>
          </a:p>
          <a:p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синдром характеризуется  нарушениями со стороны :</a:t>
            </a:r>
          </a:p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внимания</a:t>
            </a:r>
            <a:endParaRPr lang="ru-RU" sz="28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Двигательной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расторможенностью 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гиперактивностью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импульсивностью </a:t>
            </a:r>
            <a:r>
              <a:rPr lang="ru-RU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поведения </a:t>
            </a:r>
            <a:endParaRPr lang="ru-RU" dirty="0"/>
          </a:p>
        </p:txBody>
      </p:sp>
      <p:pic>
        <p:nvPicPr>
          <p:cNvPr id="2052" name="Picture 4" descr="C:\Documents and Settings\User.COMP\Рабочий стол\консультации для родителей\гиперактивн. дети\картинки гиперакт\24jaQbGj_400x4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00808"/>
            <a:ext cx="1500198" cy="14763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7" y="214290"/>
            <a:ext cx="6242965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описании таких детей употребляют термины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11" y="2044794"/>
            <a:ext cx="2500363" cy="2286016"/>
          </a:xfrm>
          <a:prstGeom prst="flowChartConnector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Вулканчик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643174" y="1285860"/>
            <a:ext cx="2808312" cy="244428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Импульсивный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5429256" y="2071678"/>
            <a:ext cx="2304256" cy="223224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Живчик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500166" y="4286256"/>
            <a:ext cx="2381394" cy="216024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Шустрик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4143372" y="4357694"/>
            <a:ext cx="2376264" cy="216024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Подвижный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Гиперактивность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700" b="1" i="1" dirty="0" smtClean="0">
                <a:latin typeface="Arial" pitchFamily="34" charset="0"/>
                <a:cs typeface="Arial" pitchFamily="34" charset="0"/>
              </a:rPr>
              <a:t>чересчур беспокойная  физическая и умственная активность у детей, когда  возбуждение преобладает над торможением</a:t>
            </a:r>
            <a:r>
              <a:rPr lang="ru-RU" b="1" i="1" dirty="0" smtClean="0">
                <a:latin typeface="Arial Black" pitchFamily="34" charset="0"/>
              </a:rPr>
              <a:t/>
            </a:r>
            <a:br>
              <a:rPr lang="ru-RU" b="1" i="1" dirty="0" smtClean="0">
                <a:latin typeface="Arial Black" pitchFamily="34" charset="0"/>
              </a:rPr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786058"/>
            <a:ext cx="5429288" cy="150019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Первые признаки   проявляются  у  ребёнка уже в                раннем детстве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Documents and Settings\я\Рабочий стол\ИЗО\Родит. воспиит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256"/>
            <a:ext cx="216024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я\Рабочий стол\ИЗО\Родит. воспиит\Рисун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1944216" cy="262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92484"/>
            <a:ext cx="6347713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Причины </a:t>
            </a:r>
            <a:r>
              <a:rPr lang="ru-RU" dirty="0" err="1" smtClean="0"/>
              <a:t>гиперактивности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357298"/>
            <a:ext cx="5929354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Это могут быть: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 </a:t>
            </a:r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минимальные </a:t>
            </a:r>
            <a:r>
              <a:rPr lang="ru-RU" sz="2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органические поражения головного </a:t>
            </a:r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мозга</a:t>
            </a: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родовые травмы различной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тяжести </a:t>
            </a:r>
          </a:p>
          <a:p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кислородное </a:t>
            </a:r>
            <a:r>
              <a:rPr lang="ru-RU" sz="2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голодание плода во время </a:t>
            </a:r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беременности</a:t>
            </a:r>
          </a:p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некоторые перенесенные матерью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заболевания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Documents and Settings\я\Рабочий стол\ИЗО\Детки(шк)\Рисунок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9344" y="1052736"/>
            <a:ext cx="1917426" cy="21304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347713" cy="1320800"/>
          </a:xfrm>
        </p:spPr>
        <p:txBody>
          <a:bodyPr/>
          <a:lstStyle/>
          <a:p>
            <a:r>
              <a:rPr lang="ru-RU" b="1" dirty="0" smtClean="0"/>
              <a:t>У кого чаще наблюдается?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5" y="1357298"/>
            <a:ext cx="6572295" cy="335758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10 %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девочек, и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22%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мальчиков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 у мальчиков больше?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Большая ранимость мужского плода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Патологии беременности</a:t>
            </a:r>
          </a:p>
          <a:p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енетические факторы</a:t>
            </a:r>
          </a:p>
          <a:p>
            <a:endParaRPr lang="ru-RU" dirty="0"/>
          </a:p>
        </p:txBody>
      </p:sp>
      <p:pic>
        <p:nvPicPr>
          <p:cNvPr id="1028" name="Picture 4" descr="C:\Documents and Settings\User.COMP\Рабочий стол\консультации для родителей\гиперактивн. дети\картинки гиперакт\скачанные-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786322"/>
            <a:ext cx="4643470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430" y="192141"/>
            <a:ext cx="6347713" cy="1605331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Признаки </a:t>
            </a:r>
            <a:r>
              <a:rPr lang="ru-RU" b="1" dirty="0" err="1" smtClean="0"/>
              <a:t>гиперактивности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980728"/>
            <a:ext cx="5978625" cy="537723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1.Повышенная активность</a:t>
            </a:r>
          </a:p>
          <a:p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Двигательная расторможенность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Неумение сидеть на одном месте</a:t>
            </a:r>
          </a:p>
          <a:p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Спонтанность, необдуманность действий, суетливость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Трудности при засыпании</a:t>
            </a:r>
          </a:p>
          <a:p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Неумение играть тихо и спокойно разговаривать 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нетерпеливость</a:t>
            </a:r>
          </a:p>
          <a:p>
            <a:endParaRPr lang="ru-RU" dirty="0"/>
          </a:p>
        </p:txBody>
      </p:sp>
      <p:pic>
        <p:nvPicPr>
          <p:cNvPr id="4" name="Picture 2" descr="C:\Documents and Settings\User.COMP\Рабочий стол\консультации для родителей\гиперактивн. дети\картинки гиперакт\tNzUwZGF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5226" y="3860535"/>
            <a:ext cx="3071834" cy="299746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2. Невнимательность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6643734" cy="471490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Повышенная отвлекаемость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Неумение сосредоточиться на чём- либо</a:t>
            </a:r>
          </a:p>
          <a:p>
            <a:pPr>
              <a:buNone/>
            </a:pPr>
            <a:endParaRPr lang="ru-RU" sz="2800" b="1" dirty="0"/>
          </a:p>
        </p:txBody>
      </p:sp>
      <p:pic>
        <p:nvPicPr>
          <p:cNvPr id="4" name="Рисунок 3" descr="C:\Documents and Settings\User.COMP\Рабочий стол\консультации для родителей\гиперактивн. дети\giperaktivnii-rebenok-v-skole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86124"/>
            <a:ext cx="492922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1072</TotalTime>
  <Words>525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«Гиперактивный ребёнок»</vt:lpstr>
      <vt:lpstr>«Активный»- значит деятельный, действенный, а греческое слово  «гипер» - превышение нормы.</vt:lpstr>
      <vt:lpstr> Гиперактивность- это</vt:lpstr>
      <vt:lpstr>В описании таких детей употребляют термины</vt:lpstr>
      <vt:lpstr>Гиперактивность – чересчур беспокойная  физическая и умственная активность у детей, когда  возбуждение преобладает над торможением </vt:lpstr>
      <vt:lpstr>Причины гиперактивности</vt:lpstr>
      <vt:lpstr>У кого чаще наблюдается?</vt:lpstr>
      <vt:lpstr>Признаки гиперактивности</vt:lpstr>
      <vt:lpstr>2. Невнимательность </vt:lpstr>
      <vt:lpstr>3.Импульсивность </vt:lpstr>
      <vt:lpstr>Гиперактивность-это патология</vt:lpstr>
      <vt:lpstr>При воспитании гиперактивного  ребенка близкие должны избегать двух крайностей:   </vt:lpstr>
      <vt:lpstr>РЕКОМЕНДАЦИИ РОДИТЕЛЯМ  1. Внешняя сторона поведения близких ребенку взрослых людей.</vt:lpstr>
      <vt:lpstr>РЕКОМЕНДАЦИИ РОДИТЕЛЯМ 2. Организация среды и окружающей обстановки в семье.</vt:lpstr>
      <vt:lpstr>Слайд 15</vt:lpstr>
      <vt:lpstr>    </vt:lpstr>
      <vt:lpstr>Слайд 17</vt:lpstr>
      <vt:lpstr>Слайд 18</vt:lpstr>
      <vt:lpstr>Любите вашего ребенка, помогите ему быть успешным, преодолеть трудности!!! </vt:lpstr>
      <vt:lpstr>СПАСИБО ЗА ВНИМАНИЕ!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Гиперактивный ребёнок</dc:title>
  <dc:creator>User</dc:creator>
  <cp:lastModifiedBy>User</cp:lastModifiedBy>
  <cp:revision>149</cp:revision>
  <dcterms:created xsi:type="dcterms:W3CDTF">2015-11-19T14:35:42Z</dcterms:created>
  <dcterms:modified xsi:type="dcterms:W3CDTF">2015-12-08T07:19:39Z</dcterms:modified>
</cp:coreProperties>
</file>