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81" r:id="rId15"/>
    <p:sldId id="277" r:id="rId16"/>
    <p:sldId id="272" r:id="rId17"/>
    <p:sldId id="273" r:id="rId18"/>
    <p:sldId id="274" r:id="rId19"/>
    <p:sldId id="275" r:id="rId20"/>
    <p:sldId id="276" r:id="rId21"/>
    <p:sldId id="279" r:id="rId22"/>
    <p:sldId id="282" r:id="rId23"/>
    <p:sldId id="283" r:id="rId24"/>
    <p:sldId id="286" r:id="rId25"/>
    <p:sldId id="287" r:id="rId26"/>
    <p:sldId id="285" r:id="rId27"/>
    <p:sldId id="288" r:id="rId28"/>
    <p:sldId id="284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111024" y="476672"/>
            <a:ext cx="8032976" cy="6452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МАДОУ ЦРР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д\с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№167 корпус 3 г.Тюмень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196752"/>
            <a:ext cx="78710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Физическое развитие                    средней группы №2 </a:t>
            </a:r>
          </a:p>
          <a:p>
            <a:pPr algn="ctr"/>
            <a:r>
              <a:rPr lang="ru-RU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«Мечтатели»</a:t>
            </a:r>
            <a:endParaRPr lang="ru-RU" sz="4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5892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cs typeface="Aharoni" pitchFamily="2" charset="-79"/>
              </a:rPr>
              <a:t>Воспитатель: </a:t>
            </a:r>
            <a:r>
              <a:rPr lang="ru-RU" sz="2800" dirty="0" err="1" smtClean="0">
                <a:solidFill>
                  <a:srgbClr val="002060"/>
                </a:solidFill>
                <a:cs typeface="Aharoni" pitchFamily="2" charset="-79"/>
              </a:rPr>
              <a:t>Рыбчинчук</a:t>
            </a:r>
            <a:r>
              <a:rPr lang="ru-RU" sz="2800" dirty="0" smtClean="0">
                <a:solidFill>
                  <a:srgbClr val="002060"/>
                </a:solidFill>
                <a:cs typeface="Aharoni" pitchFamily="2" charset="-79"/>
              </a:rPr>
              <a:t> Татьяна Сергеевна</a:t>
            </a:r>
            <a:endParaRPr lang="ru-RU" sz="2800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8" name="Picture 2" descr="C:\Users\Татьяна\Desktop\фз\PaT4KUn4v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96952"/>
            <a:ext cx="1944216" cy="2593359"/>
          </a:xfrm>
          <a:prstGeom prst="rect">
            <a:avLst/>
          </a:prstGeom>
          <a:noFill/>
        </p:spPr>
      </p:pic>
      <p:pic>
        <p:nvPicPr>
          <p:cNvPr id="7169" name="Picture 1" descr="C:\Users\Татьяна\Desktop\фото\фото детский сад\осень\IMG_20151028_124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996952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Игры с водой</a:t>
            </a:r>
            <a:endParaRPr lang="ru-RU" dirty="0"/>
          </a:p>
        </p:txBody>
      </p:sp>
      <p:pic>
        <p:nvPicPr>
          <p:cNvPr id="23554" name="Picture 2" descr="C:\Users\Татьяна\Desktop\фз\игры с водой\IoKyUPSfq-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851920" cy="2887747"/>
          </a:xfrm>
          <a:prstGeom prst="rect">
            <a:avLst/>
          </a:prstGeom>
          <a:noFill/>
        </p:spPr>
      </p:pic>
      <p:pic>
        <p:nvPicPr>
          <p:cNvPr id="23555" name="Picture 3" descr="C:\Users\Татьяна\Desktop\фз\летние оздоровительные игры\Закаливающие игры с водой\8CJ4VIefyG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3842014" cy="2880320"/>
          </a:xfrm>
          <a:prstGeom prst="rect">
            <a:avLst/>
          </a:prstGeom>
          <a:noFill/>
        </p:spPr>
      </p:pic>
      <p:pic>
        <p:nvPicPr>
          <p:cNvPr id="23556" name="Picture 4" descr="C:\Users\Татьяна\Desktop\фз\летние оздоровительные игры\Закаливающие игры с водой\P102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888432" cy="2916324"/>
          </a:xfrm>
          <a:prstGeom prst="rect">
            <a:avLst/>
          </a:prstGeom>
          <a:noFill/>
        </p:spPr>
      </p:pic>
      <p:pic>
        <p:nvPicPr>
          <p:cNvPr id="23557" name="Picture 5" descr="C:\Users\Татьяна\Desktop\фз\летние оздоровительные игры\Закаливающие игры с водой\UQRRWLvIy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17033"/>
            <a:ext cx="3744416" cy="280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pic>
        <p:nvPicPr>
          <p:cNvPr id="24578" name="Picture 2" descr="C:\Users\Татьяна\Desktop\зарядка умывание\IMG_20151112_08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038600" cy="3028950"/>
          </a:xfrm>
          <a:prstGeom prst="rect">
            <a:avLst/>
          </a:prstGeom>
          <a:noFill/>
        </p:spPr>
      </p:pic>
      <p:pic>
        <p:nvPicPr>
          <p:cNvPr id="24579" name="Picture 3" descr="C:\Users\Татьяна\Desktop\зарядка умывание\IMG_20151112_080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038600" cy="30289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91680" y="155679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Здоровье в порядке – спасибо зарядке!!!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Зарядка и физкультура в летнее время проводится на улице</a:t>
            </a:r>
            <a:endParaRPr lang="ru-RU" sz="2800" dirty="0"/>
          </a:p>
        </p:txBody>
      </p:sp>
      <p:pic>
        <p:nvPicPr>
          <p:cNvPr id="25602" name="Picture 2" descr="C:\Users\Татьяна\Desktop\фз\летние оздоровительные игры\Зарядка на прогулке летом\6O8ID6LtWp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5603" name="Picture 3" descr="C:\Users\Татьяна\Desktop\фото\портфолио фото\насекомые\P10205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pic>
        <p:nvPicPr>
          <p:cNvPr id="26626" name="Picture 2" descr="C:\Users\Татьяна\Desktop\фз\физические упражнения с погр\DSCN3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923928" cy="2942946"/>
          </a:xfrm>
          <a:prstGeom prst="rect">
            <a:avLst/>
          </a:prstGeom>
          <a:noFill/>
        </p:spPr>
      </p:pic>
      <p:pic>
        <p:nvPicPr>
          <p:cNvPr id="26627" name="Picture 3" descr="C:\Users\Татьяна\Desktop\зарядка умывание\IMG_20151112_101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89040"/>
            <a:ext cx="3894584" cy="2920938"/>
          </a:xfrm>
          <a:prstGeom prst="rect">
            <a:avLst/>
          </a:prstGeom>
          <a:noFill/>
        </p:spPr>
      </p:pic>
      <p:pic>
        <p:nvPicPr>
          <p:cNvPr id="26628" name="Picture 4" descr="C:\Users\Татьяна\Desktop\фото\фото детский сад\m-bFN_hF0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3888432" cy="2915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Татьяна\Desktop\фз\подвижные игры в группе\DSCN3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416491" cy="33123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508518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Физ. Упр. «Перепрыгни через лужу»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C:\Users\Татьяна\Desktop\фз\подвижные игры в группе\DSCN3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412776"/>
            <a:ext cx="4416491" cy="33123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6016" y="9087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Физ. Упр. «Пройди по змейке»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рук и тела</a:t>
            </a:r>
            <a:endParaRPr lang="ru-RU" dirty="0"/>
          </a:p>
        </p:txBody>
      </p:sp>
      <p:pic>
        <p:nvPicPr>
          <p:cNvPr id="31746" name="Picture 2" descr="C:\Users\Татьяна\Desktop\фз\Новая папка\DSCN36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1747" name="Picture 3" descr="C:\Users\Татьяна\Desktop\фз\массаж\DSCN36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pic>
        <p:nvPicPr>
          <p:cNvPr id="27650" name="Picture 2" descr="C:\Users\Татьяна\Desktop\фз\пальчиковая гимнастика\DSCN3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645024"/>
            <a:ext cx="3816424" cy="2862318"/>
          </a:xfrm>
          <a:prstGeom prst="rect">
            <a:avLst/>
          </a:prstGeom>
          <a:noFill/>
        </p:spPr>
      </p:pic>
      <p:pic>
        <p:nvPicPr>
          <p:cNvPr id="27651" name="Picture 3" descr="C:\Users\Татьяна\Desktop\фз\пальчиковая гимнастика\DSCN3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462536" cy="2596902"/>
          </a:xfrm>
          <a:prstGeom prst="rect">
            <a:avLst/>
          </a:prstGeom>
          <a:noFill/>
        </p:spPr>
      </p:pic>
      <p:pic>
        <p:nvPicPr>
          <p:cNvPr id="27652" name="Picture 4" descr="C:\Users\Татьяна\Desktop\фз\пальчиковая гимнастика\DSCN3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2448272" cy="326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28674" name="Picture 2" descr="C:\Users\Татьяна\Desktop\фз\дыхательная гимнастика\DSCN3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200800" cy="54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 плоскостопия </a:t>
            </a:r>
            <a:endParaRPr lang="ru-RU" dirty="0"/>
          </a:p>
        </p:txBody>
      </p:sp>
      <p:pic>
        <p:nvPicPr>
          <p:cNvPr id="29698" name="Picture 2" descr="C:\Users\Татьяна\Desktop\фз\Новая папка\DSCN36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9699" name="Picture 3" descr="C:\Users\Татьяна\Desktop\фз\Новая папка\DSCN36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30722" name="Picture 2" descr="C:\Users\Татьяна\Desktop\фз\Новая папка\DSCN36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48472" cy="4176464"/>
          </a:xfrm>
          <a:prstGeom prst="rect">
            <a:avLst/>
          </a:prstGeom>
          <a:noFill/>
        </p:spPr>
      </p:pic>
      <p:pic>
        <p:nvPicPr>
          <p:cNvPr id="30723" name="Picture 3" descr="C:\Users\Татьяна\Desktop\фз\Новая папка\DSCN3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464496" cy="4176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31640" y="530120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Игра «Попади в цель»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spcBef>
                <a:spcPts val="0"/>
              </a:spcBef>
            </a:pPr>
            <a:r>
              <a:rPr lang="ru-RU" sz="2200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Физическое развитие и здоровье ребенка является приоритетным направлением в работе детского сада. Педагогический коллектив старается сделать все возможное для сохранения и укрепления здоровья каждого ребенка.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2200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    В настоящее время вопрос сохранения и укрепления здоровья детей и взрослых получил наибольшую актуальность. </a:t>
            </a:r>
            <a:r>
              <a:rPr lang="ru-RU" sz="22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Чтобы быть здоровым, нужно овладеть искусством его сохранения и укрепления. Этому искусству и должно уделяться как можно больше внимания, как в дошкольном образовательном учреждении, так и в семье. Только в дошкольном возрасте самое благоприятное время для выработки правильных привычек, которые в сочетании с обучением дошкольников методам укрепления и сохранения здоровья приведут   к положительным результатам. Проблема оздоровления детей – целенаправленная,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22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      систематически спланированная педагогическая работа дошкольного образовательного учреждения и семьи. </a:t>
            </a:r>
            <a:endParaRPr lang="ru-RU" sz="2200" dirty="0" smtClean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Боулинг </a:t>
            </a:r>
            <a:endParaRPr lang="ru-RU" dirty="0"/>
          </a:p>
        </p:txBody>
      </p:sp>
      <p:pic>
        <p:nvPicPr>
          <p:cNvPr id="33794" name="Picture 2" descr="C:\Users\Татьяна\Desktop\фз\подвижные игры в группе\DSCN3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3795" name="Picture 3" descr="C:\Users\Татьяна\Desktop\фз\подвижные игры в группе\DSCN3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«Кто быстрей»</a:t>
            </a:r>
            <a:endParaRPr lang="ru-RU" dirty="0"/>
          </a:p>
        </p:txBody>
      </p:sp>
      <p:pic>
        <p:nvPicPr>
          <p:cNvPr id="34818" name="Picture 2" descr="C:\Users\Татьяна\Desktop\фз\подвижные игры в группе\DSCN3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42746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«Кошки мышки»</a:t>
            </a:r>
            <a:endParaRPr lang="ru-RU" dirty="0"/>
          </a:p>
        </p:txBody>
      </p:sp>
      <p:pic>
        <p:nvPicPr>
          <p:cNvPr id="38914" name="Picture 2" descr="C:\Users\Татьяна\Desktop\фз\подвижные игры в группе\DSCN35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8915" name="Picture 3" descr="C:\Users\Татьяна\Desktop\фз\подвижные игры в группе\yUKv9VrYNM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Малоподвижная игра на развитие слуха «Водяной» («Ау»)</a:t>
            </a:r>
            <a:endParaRPr lang="ru-RU" dirty="0"/>
          </a:p>
        </p:txBody>
      </p:sp>
      <p:pic>
        <p:nvPicPr>
          <p:cNvPr id="39938" name="Picture 2" descr="C:\Users\Татьяна\Desktop\фз\подвижные игры в группе\DSCN3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5856651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52928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Игры по физическому развитию  на прогулке в теплое время года</a:t>
            </a:r>
            <a:endParaRPr lang="ru-RU" sz="2400" dirty="0"/>
          </a:p>
        </p:txBody>
      </p:sp>
      <p:pic>
        <p:nvPicPr>
          <p:cNvPr id="43010" name="Picture 2" descr="C:\Users\Татьяна\Desktop\фз\летние оздоровительные игры\Игры с крупой и песком\aeOvnqrD8c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3915346" cy="3096344"/>
          </a:xfrm>
          <a:prstGeom prst="rect">
            <a:avLst/>
          </a:prstGeom>
          <a:noFill/>
        </p:spPr>
      </p:pic>
      <p:pic>
        <p:nvPicPr>
          <p:cNvPr id="43012" name="Picture 4" descr="C:\Users\Татьяна\Desktop\фз\подвижные игры на прогулке\AZjuIIkVI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2304256" cy="3071811"/>
          </a:xfrm>
          <a:prstGeom prst="rect">
            <a:avLst/>
          </a:prstGeom>
          <a:noFill/>
        </p:spPr>
      </p:pic>
      <p:pic>
        <p:nvPicPr>
          <p:cNvPr id="43013" name="Picture 5" descr="C:\Users\Татьяна\Desktop\фз\подвижные игры на прогулке\P1020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077072"/>
            <a:ext cx="3312369" cy="2484277"/>
          </a:xfrm>
          <a:prstGeom prst="rect">
            <a:avLst/>
          </a:prstGeom>
          <a:noFill/>
        </p:spPr>
      </p:pic>
      <p:pic>
        <p:nvPicPr>
          <p:cNvPr id="43014" name="Picture 6" descr="C:\Users\Татьяна\Desktop\фз\подвижные игры на прогулке\TEtVkmjGe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80729"/>
            <a:ext cx="2424335" cy="3096344"/>
          </a:xfrm>
          <a:prstGeom prst="rect">
            <a:avLst/>
          </a:prstGeom>
          <a:noFill/>
        </p:spPr>
      </p:pic>
      <p:pic>
        <p:nvPicPr>
          <p:cNvPr id="43015" name="Picture 7" descr="C:\Users\Татьяна\Desktop\фз\летние оздоровительные игры\Игры с крупой и песком\nj3RClgBen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59049"/>
            <a:ext cx="3384376" cy="2537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Игры по физическому развитию  на прогулке в холодное время года</a:t>
            </a:r>
            <a:endParaRPr lang="ru-RU" sz="2800" dirty="0"/>
          </a:p>
        </p:txBody>
      </p:sp>
      <p:pic>
        <p:nvPicPr>
          <p:cNvPr id="44034" name="Picture 2" descr="C:\Users\Татьяна\Desktop\фз\подвижные игры на прогулке\IMG_20151106_112930_1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052735"/>
            <a:ext cx="3701102" cy="3505565"/>
          </a:xfrm>
          <a:prstGeom prst="rect">
            <a:avLst/>
          </a:prstGeom>
          <a:noFill/>
        </p:spPr>
      </p:pic>
      <p:pic>
        <p:nvPicPr>
          <p:cNvPr id="44035" name="Picture 3" descr="C:\Users\Татьяна\Desktop\фз\подвижные игры на прогулке\IMG_20151105_10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5045708" cy="3549740"/>
          </a:xfrm>
          <a:prstGeom prst="rect">
            <a:avLst/>
          </a:prstGeom>
          <a:noFill/>
        </p:spPr>
      </p:pic>
      <p:pic>
        <p:nvPicPr>
          <p:cNvPr id="44036" name="Picture 4" descr="C:\Users\Татьяна\Desktop\фз\подвижные игры на прогулке\9zxpG7q8Fo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581128"/>
            <a:ext cx="2843808" cy="2088232"/>
          </a:xfrm>
          <a:prstGeom prst="rect">
            <a:avLst/>
          </a:prstGeom>
          <a:noFill/>
        </p:spPr>
      </p:pic>
      <p:pic>
        <p:nvPicPr>
          <p:cNvPr id="44037" name="Picture 5" descr="C:\Users\Татьяна\Desktop\фз\подвижные игры на прогулке\yDQTYh3dG4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81128"/>
            <a:ext cx="2755280" cy="2066460"/>
          </a:xfrm>
          <a:prstGeom prst="rect">
            <a:avLst/>
          </a:prstGeom>
          <a:noFill/>
        </p:spPr>
      </p:pic>
      <p:pic>
        <p:nvPicPr>
          <p:cNvPr id="44038" name="Picture 6" descr="C:\Users\Татьяна\Desktop\фото\фото детский сад\kB26iLaH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563103"/>
            <a:ext cx="3168352" cy="2159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Подвижные игры на празднике «Карусель»</a:t>
            </a:r>
            <a:endParaRPr lang="ru-RU" dirty="0"/>
          </a:p>
        </p:txBody>
      </p:sp>
      <p:pic>
        <p:nvPicPr>
          <p:cNvPr id="41986" name="Picture 2" descr="C:\Users\Татьяна\Desktop\фз\подвижные игры в группе\a8xFhAwxv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32721"/>
            <a:ext cx="7587754" cy="5058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Работа с родителями:</a:t>
            </a:r>
            <a:endParaRPr lang="ru-RU" dirty="0"/>
          </a:p>
        </p:txBody>
      </p:sp>
      <p:pic>
        <p:nvPicPr>
          <p:cNvPr id="45058" name="Picture 2" descr="C:\Users\Татьяна\Desktop\фото\фото детский сад\фото с мамой\Лиана и Ярик\6NHgnaV1kO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9524" y="1268760"/>
            <a:ext cx="3402378" cy="4536504"/>
          </a:xfrm>
          <a:prstGeom prst="rect">
            <a:avLst/>
          </a:prstGeom>
          <a:noFill/>
        </p:spPr>
      </p:pic>
      <p:pic>
        <p:nvPicPr>
          <p:cNvPr id="45059" name="Picture 3" descr="C:\Users\Татьяна\Desktop\unIp7l1qIo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2922882" cy="43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03848" y="1412776"/>
            <a:ext cx="1944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charset="0"/>
              </a:rPr>
              <a:t>Консультации.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charset="0"/>
              </a:rPr>
              <a:t>Памятки.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charset="0"/>
              </a:rPr>
              <a:t> Изготовление игр в физкультурный уголок.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cs typeface="Arial" charset="0"/>
              </a:rPr>
              <a:t>Собрание на тему «Физическое развитие ребенка»</a:t>
            </a:r>
          </a:p>
          <a:p>
            <a:pPr marL="266700">
              <a:lnSpc>
                <a:spcPct val="90000"/>
              </a:lnSpc>
              <a:buFontTx/>
              <a:buChar char="-"/>
            </a:pPr>
            <a:endParaRPr lang="ru-RU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Наполнение играми физкультурного уголка вместе с родителями</a:t>
            </a:r>
            <a:endParaRPr lang="ru-RU" sz="2800" dirty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2962672" cy="283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Татьяна\Desktop\фз\бодрящая гимнастика, закаливание\image-9d0e6aeb646510da806097defbe1730fca4c3b12f560f3ada2323f1710c6eb1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75390" y="3085250"/>
            <a:ext cx="2542318" cy="4525963"/>
          </a:xfrm>
          <a:prstGeom prst="rect">
            <a:avLst/>
          </a:prstGeom>
          <a:noFill/>
        </p:spPr>
      </p:pic>
      <p:pic>
        <p:nvPicPr>
          <p:cNvPr id="40965" name="Picture 5" descr="C:\Users\Татьяна\Desktop\зарядка умывание\IMG_20151112_084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esktop\05e56aa78e66bf50f5d5d2c3584ff6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6840760" cy="43148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5013177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Все сегодня показали, и о спорте рассказали, Вас в гости будем ещё ждать, Нам есть ещё, что вам показать !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Цель: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Продолжить сохранять и укреплять здоровье детей, закаливать организм,  формируя у них привычки к здоровому образу жизни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98178"/>
          </a:xfrm>
        </p:spPr>
        <p:txBody>
          <a:bodyPr>
            <a:noAutofit/>
          </a:bodyPr>
          <a:lstStyle/>
          <a:p>
            <a:pPr indent="533400">
              <a:lnSpc>
                <a:spcPct val="80000"/>
              </a:lnSpc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Arial Black" pitchFamily="34" charset="0"/>
                <a:cs typeface="Aharoni" pitchFamily="2" charset="-79"/>
              </a:rPr>
              <a:t>Основными задачами по физическому развитию дошкольников является: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88841"/>
            <a:ext cx="8003232" cy="3456384"/>
          </a:xfrm>
        </p:spPr>
        <p:txBody>
          <a:bodyPr/>
          <a:lstStyle/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укрепление здоровья детей;</a:t>
            </a: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формирование двигательных умений и навыков ребёнка в    соответствии с его индивидуальными особенностями, развития физических качеств;</a:t>
            </a: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+mj-lt"/>
                <a:cs typeface="Arial" charset="0"/>
              </a:rPr>
              <a:t> воспитывать культурно-гигиенические навыки; </a:t>
            </a:r>
            <a:endParaRPr lang="ru-RU" sz="2000" dirty="0" smtClean="0">
              <a:solidFill>
                <a:srgbClr val="002060"/>
              </a:solidFill>
              <a:effectLst/>
              <a:latin typeface="+mj-lt"/>
              <a:cs typeface="Arial" charset="0"/>
            </a:endParaRP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создание условий для реализации потребностей детей в двигательной активности;</a:t>
            </a: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воспитание потребностей в здоровом образе жизни;</a:t>
            </a: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+mj-lt"/>
                <a:cs typeface="Arial" charset="0"/>
              </a:rPr>
              <a:t>работа с родителями по обеспечению здорового образа жизни ребенка;</a:t>
            </a:r>
            <a:endParaRPr lang="ru-RU" sz="2000" dirty="0" smtClean="0">
              <a:solidFill>
                <a:srgbClr val="002060"/>
              </a:solidFill>
              <a:effectLst/>
              <a:latin typeface="+mj-lt"/>
              <a:cs typeface="Arial" charset="0"/>
            </a:endParaRPr>
          </a:p>
          <a:p>
            <a:pPr marL="0" indent="533400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+mj-lt"/>
                <a:cs typeface="Arial" charset="0"/>
              </a:rPr>
              <a:t>обеспечение физического, психического благополучия.</a:t>
            </a:r>
          </a:p>
          <a:p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5"/>
          <p:cNvSpPr>
            <a:spLocks noChangeArrowheads="1"/>
          </p:cNvSpPr>
          <p:nvPr/>
        </p:nvSpPr>
        <p:spPr bwMode="auto">
          <a:xfrm>
            <a:off x="3708400" y="765175"/>
            <a:ext cx="1655763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/>
              <a:t> </a:t>
            </a:r>
            <a:r>
              <a:rPr lang="ru-RU">
                <a:latin typeface="Arial" charset="0"/>
                <a:cs typeface="Arial" charset="0"/>
              </a:rPr>
              <a:t>Рациональное </a:t>
            </a:r>
          </a:p>
          <a:p>
            <a:r>
              <a:rPr lang="ru-RU">
                <a:latin typeface="Arial" charset="0"/>
                <a:cs typeface="Arial" charset="0"/>
              </a:rPr>
              <a:t>питание</a:t>
            </a:r>
          </a:p>
        </p:txBody>
      </p:sp>
      <p:sp>
        <p:nvSpPr>
          <p:cNvPr id="5123" name="AutoShape 6"/>
          <p:cNvSpPr>
            <a:spLocks noChangeArrowheads="1"/>
          </p:cNvSpPr>
          <p:nvPr/>
        </p:nvSpPr>
        <p:spPr bwMode="auto">
          <a:xfrm>
            <a:off x="6072188" y="857250"/>
            <a:ext cx="2519362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Гигиена </a:t>
            </a:r>
          </a:p>
          <a:p>
            <a:r>
              <a:rPr lang="ru-RU">
                <a:latin typeface="Arial" charset="0"/>
                <a:cs typeface="Arial" charset="0"/>
              </a:rPr>
              <a:t>одежды и помещения</a:t>
            </a:r>
          </a:p>
        </p:txBody>
      </p:sp>
      <p:sp>
        <p:nvSpPr>
          <p:cNvPr id="5124" name="AutoShape 8"/>
          <p:cNvSpPr>
            <a:spLocks noChangeArrowheads="1"/>
          </p:cNvSpPr>
          <p:nvPr/>
        </p:nvSpPr>
        <p:spPr bwMode="auto">
          <a:xfrm>
            <a:off x="250825" y="4005263"/>
            <a:ext cx="1800225" cy="719137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В повседневной </a:t>
            </a:r>
          </a:p>
          <a:p>
            <a:r>
              <a:rPr lang="ru-RU">
                <a:latin typeface="Arial" charset="0"/>
                <a:cs typeface="Arial" charset="0"/>
              </a:rPr>
              <a:t>жизни</a:t>
            </a:r>
          </a:p>
        </p:txBody>
      </p:sp>
      <p:sp>
        <p:nvSpPr>
          <p:cNvPr id="5126" name="AutoShape 11"/>
          <p:cNvSpPr>
            <a:spLocks noChangeArrowheads="1"/>
          </p:cNvSpPr>
          <p:nvPr/>
        </p:nvSpPr>
        <p:spPr bwMode="auto">
          <a:xfrm>
            <a:off x="3708400" y="3933825"/>
            <a:ext cx="1800225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Спортивные </a:t>
            </a:r>
          </a:p>
          <a:p>
            <a:r>
              <a:rPr lang="ru-RU">
                <a:latin typeface="Arial" charset="0"/>
                <a:cs typeface="Arial" charset="0"/>
              </a:rPr>
              <a:t>игры</a:t>
            </a:r>
          </a:p>
        </p:txBody>
      </p:sp>
      <p:sp>
        <p:nvSpPr>
          <p:cNvPr id="5127" name="AutoShape 12"/>
          <p:cNvSpPr>
            <a:spLocks noChangeArrowheads="1"/>
          </p:cNvSpPr>
          <p:nvPr/>
        </p:nvSpPr>
        <p:spPr bwMode="auto">
          <a:xfrm>
            <a:off x="6948488" y="3933825"/>
            <a:ext cx="2016125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Утренняя </a:t>
            </a:r>
          </a:p>
          <a:p>
            <a:r>
              <a:rPr lang="ru-RU">
                <a:latin typeface="Arial" charset="0"/>
                <a:cs typeface="Arial" charset="0"/>
              </a:rPr>
              <a:t>гимнастика</a:t>
            </a:r>
          </a:p>
        </p:txBody>
      </p:sp>
      <p:sp>
        <p:nvSpPr>
          <p:cNvPr id="5128" name="AutoShape 13"/>
          <p:cNvSpPr>
            <a:spLocks noChangeArrowheads="1"/>
          </p:cNvSpPr>
          <p:nvPr/>
        </p:nvSpPr>
        <p:spPr bwMode="auto">
          <a:xfrm>
            <a:off x="3708400" y="4797425"/>
            <a:ext cx="1800225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Физкультурные </a:t>
            </a:r>
          </a:p>
          <a:p>
            <a:r>
              <a:rPr lang="ru-RU">
                <a:latin typeface="Arial" charset="0"/>
                <a:cs typeface="Arial" charset="0"/>
              </a:rPr>
              <a:t>занятия</a:t>
            </a:r>
          </a:p>
        </p:txBody>
      </p:sp>
      <p:sp>
        <p:nvSpPr>
          <p:cNvPr id="5129" name="AutoShape 14"/>
          <p:cNvSpPr>
            <a:spLocks noChangeArrowheads="1"/>
          </p:cNvSpPr>
          <p:nvPr/>
        </p:nvSpPr>
        <p:spPr bwMode="auto">
          <a:xfrm>
            <a:off x="3708400" y="5589588"/>
            <a:ext cx="1800225" cy="1079500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Спортивные </a:t>
            </a:r>
          </a:p>
          <a:p>
            <a:r>
              <a:rPr lang="ru-RU">
                <a:latin typeface="Arial" charset="0"/>
                <a:cs typeface="Arial" charset="0"/>
              </a:rPr>
              <a:t>праздники и </a:t>
            </a:r>
          </a:p>
          <a:p>
            <a:r>
              <a:rPr lang="ru-RU">
                <a:latin typeface="Arial" charset="0"/>
                <a:cs typeface="Arial" charset="0"/>
              </a:rPr>
              <a:t>развлечения</a:t>
            </a:r>
          </a:p>
        </p:txBody>
      </p:sp>
      <p:sp>
        <p:nvSpPr>
          <p:cNvPr id="5131" name="AutoShape 16"/>
          <p:cNvSpPr>
            <a:spLocks noChangeArrowheads="1"/>
          </p:cNvSpPr>
          <p:nvPr/>
        </p:nvSpPr>
        <p:spPr bwMode="auto">
          <a:xfrm>
            <a:off x="7092950" y="5013325"/>
            <a:ext cx="1800225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Подвижные </a:t>
            </a:r>
          </a:p>
          <a:p>
            <a:r>
              <a:rPr lang="ru-RU">
                <a:latin typeface="Arial" charset="0"/>
                <a:cs typeface="Arial" charset="0"/>
              </a:rPr>
              <a:t>игры</a:t>
            </a:r>
          </a:p>
        </p:txBody>
      </p:sp>
      <p:sp>
        <p:nvSpPr>
          <p:cNvPr id="5132" name="Line 17"/>
          <p:cNvSpPr>
            <a:spLocks noChangeShapeType="1"/>
          </p:cNvSpPr>
          <p:nvPr/>
        </p:nvSpPr>
        <p:spPr bwMode="auto">
          <a:xfrm>
            <a:off x="6786563" y="3286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33" name="Line 18"/>
          <p:cNvSpPr>
            <a:spLocks noChangeShapeType="1"/>
          </p:cNvSpPr>
          <p:nvPr/>
        </p:nvSpPr>
        <p:spPr bwMode="auto">
          <a:xfrm flipH="1">
            <a:off x="2214563" y="3286125"/>
            <a:ext cx="1444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34" name="Line 19"/>
          <p:cNvSpPr>
            <a:spLocks noChangeShapeType="1"/>
          </p:cNvSpPr>
          <p:nvPr/>
        </p:nvSpPr>
        <p:spPr bwMode="auto">
          <a:xfrm flipV="1">
            <a:off x="4572000" y="2643188"/>
            <a:ext cx="0" cy="2889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43" name="AutoShape 11"/>
          <p:cNvSpPr>
            <a:spLocks noChangeArrowheads="1"/>
          </p:cNvSpPr>
          <p:nvPr/>
        </p:nvSpPr>
        <p:spPr bwMode="auto">
          <a:xfrm>
            <a:off x="179388" y="2924175"/>
            <a:ext cx="2000250" cy="719138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Закаливание</a:t>
            </a:r>
          </a:p>
        </p:txBody>
      </p:sp>
      <p:sp>
        <p:nvSpPr>
          <p:cNvPr id="5144" name="AutoShape 11"/>
          <p:cNvSpPr>
            <a:spLocks noChangeArrowheads="1"/>
          </p:cNvSpPr>
          <p:nvPr/>
        </p:nvSpPr>
        <p:spPr bwMode="auto">
          <a:xfrm>
            <a:off x="2428875" y="2928938"/>
            <a:ext cx="4357688" cy="719137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 dirty="0">
                <a:latin typeface="Arial" charset="0"/>
                <a:cs typeface="Arial" charset="0"/>
              </a:rPr>
              <a:t>Средства физического воспитания</a:t>
            </a:r>
          </a:p>
        </p:txBody>
      </p:sp>
      <p:sp>
        <p:nvSpPr>
          <p:cNvPr id="5145" name="AutoShape 11"/>
          <p:cNvSpPr>
            <a:spLocks noChangeArrowheads="1"/>
          </p:cNvSpPr>
          <p:nvPr/>
        </p:nvSpPr>
        <p:spPr bwMode="auto">
          <a:xfrm>
            <a:off x="6948488" y="2924175"/>
            <a:ext cx="2000250" cy="785813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ru-RU">
                <a:latin typeface="Arial" charset="0"/>
                <a:cs typeface="Arial" charset="0"/>
              </a:rPr>
              <a:t>Физические упражнения</a:t>
            </a:r>
          </a:p>
        </p:txBody>
      </p:sp>
      <p:sp>
        <p:nvSpPr>
          <p:cNvPr id="5146" name="AutoShape 11"/>
          <p:cNvSpPr>
            <a:spLocks noChangeArrowheads="1"/>
          </p:cNvSpPr>
          <p:nvPr/>
        </p:nvSpPr>
        <p:spPr bwMode="auto">
          <a:xfrm>
            <a:off x="2555875" y="1844675"/>
            <a:ext cx="3857625" cy="720725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 dirty="0">
                <a:latin typeface="Arial" charset="0"/>
                <a:cs typeface="Arial" charset="0"/>
              </a:rPr>
              <a:t>Гигиенические факторы</a:t>
            </a:r>
          </a:p>
        </p:txBody>
      </p:sp>
      <p:sp>
        <p:nvSpPr>
          <p:cNvPr id="5147" name="AutoShape 11"/>
          <p:cNvSpPr>
            <a:spLocks noChangeArrowheads="1"/>
          </p:cNvSpPr>
          <p:nvPr/>
        </p:nvSpPr>
        <p:spPr bwMode="auto">
          <a:xfrm>
            <a:off x="1258888" y="836613"/>
            <a:ext cx="1800225" cy="719137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ru-RU" dirty="0">
                <a:latin typeface="Arial" charset="0"/>
                <a:cs typeface="Arial" charset="0"/>
              </a:rPr>
              <a:t>Режим</a:t>
            </a:r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715375" cy="7143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/>
            </a:r>
            <a:br>
              <a:rPr lang="ru-RU" sz="2400" b="1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</a:br>
            <a:endParaRPr lang="ru-RU" sz="2400" b="1" smtClean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H="1">
            <a:off x="5580063" y="3716338"/>
            <a:ext cx="1439862" cy="4333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7885113" y="3789363"/>
            <a:ext cx="0" cy="1444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1187450" y="3716338"/>
            <a:ext cx="0" cy="2174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V="1">
            <a:off x="4500563" y="1557338"/>
            <a:ext cx="0" cy="2873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V="1">
            <a:off x="4716463" y="1412875"/>
            <a:ext cx="1295400" cy="431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2916238" y="1557338"/>
            <a:ext cx="1008062" cy="2873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Гигиенические факторы. Рациональное питание</a:t>
            </a:r>
            <a:endParaRPr lang="ru-RU" dirty="0"/>
          </a:p>
        </p:txBody>
      </p:sp>
      <p:pic>
        <p:nvPicPr>
          <p:cNvPr id="2052" name="Picture 4" descr="C:\Users\Татьяна\Desktop\фз\Хороший аппетит - залог здоровья\IMG_20151106_121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2873292" cy="21549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422108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саду сбалансированное питание, необходимое ребенку</a:t>
            </a:r>
            <a:endParaRPr lang="ru-RU" dirty="0"/>
          </a:p>
        </p:txBody>
      </p:sp>
      <p:pic>
        <p:nvPicPr>
          <p:cNvPr id="2053" name="Picture 5" descr="C:\Users\Татьяна\Desktop\фз\Хороший аппетит - залог здоровья\vz-DOTAWy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05098"/>
            <a:ext cx="4275386" cy="320521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67944" y="242088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Используется игровая мотивация, чтоб ребенок не ходил голодным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Чтобы быть здоровым, сильным</a:t>
            </a:r>
            <a:br>
              <a:rPr lang="ru-RU" sz="2800" dirty="0" smtClean="0"/>
            </a:br>
            <a:r>
              <a:rPr lang="ru-RU" sz="2800" dirty="0" smtClean="0"/>
              <a:t>Мой лицо и руки с мылом!</a:t>
            </a:r>
            <a:endParaRPr lang="ru-RU" sz="2800" dirty="0"/>
          </a:p>
        </p:txBody>
      </p:sp>
      <p:pic>
        <p:nvPicPr>
          <p:cNvPr id="3074" name="Picture 2" descr="C:\Users\Татьяна\Desktop\зарядка умывание\IMG_20151112_08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3394472" cy="4525963"/>
          </a:xfrm>
          <a:prstGeom prst="rect">
            <a:avLst/>
          </a:prstGeom>
          <a:noFill/>
        </p:spPr>
      </p:pic>
      <p:pic>
        <p:nvPicPr>
          <p:cNvPr id="3076" name="Picture 4" descr="https://encrypted-tbn2.gstatic.com/images?q=tbn:ANd9GcStdwWuspwEM8B_hPwlq6TAtzEdkOaW-sBGsqHJrIXKGbOBK0AQ7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3693889" cy="2353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Гигиена одежды и помещения</a:t>
            </a:r>
            <a:endParaRPr lang="ru-RU" dirty="0"/>
          </a:p>
        </p:txBody>
      </p:sp>
      <p:pic>
        <p:nvPicPr>
          <p:cNvPr id="21506" name="Picture 2" descr="C:\Users\Татьяна\Desktop\фото\фото детский сад\для презинтации\Новая папка\DSCN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394472" cy="45259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5976" y="170080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Одежда ребенка в группе легкая, не стесняющая движения.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группе производится профилактические мероприятия: соблюдение режима дня, влажная уборка, сквозное проветривание, </a:t>
            </a:r>
            <a:r>
              <a:rPr lang="ru-RU" dirty="0" err="1" smtClean="0"/>
              <a:t>кварцевание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Закаливание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484784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 группе используются разные методы закаливания, такие как: </a:t>
            </a:r>
            <a:r>
              <a:rPr lang="ru-RU" sz="2800" dirty="0" err="1" smtClean="0">
                <a:solidFill>
                  <a:srgbClr val="002060"/>
                </a:solidFill>
              </a:rPr>
              <a:t>босохождение</a:t>
            </a:r>
            <a:r>
              <a:rPr lang="ru-RU" sz="2800" dirty="0" smtClean="0">
                <a:solidFill>
                  <a:srgbClr val="002060"/>
                </a:solidFill>
              </a:rPr>
              <a:t>, закаливание ротоглотки (полоскание), ножные ванны, закаливание солнечными лучами (в летний период), игры с водой и др.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Picture 4" descr="C:\Users\Татьяна\Desktop\фз\бодрящая гимнастика, закаливание\image-9d0e6aeb646510da806097defbe1730fca4c3b12f560f3ada2323f1710c6eb1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59566" y="2869226"/>
            <a:ext cx="25423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07">
  <a:themeElements>
    <a:clrScheme name="Каллиграфия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2_chast</Template>
  <TotalTime>315</TotalTime>
  <Words>400</Words>
  <Application>Microsoft Office PowerPoint</Application>
  <PresentationFormat>Экран (4:3)</PresentationFormat>
  <Paragraphs>78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Ppt0000007</vt:lpstr>
      <vt:lpstr>Слайд 1</vt:lpstr>
      <vt:lpstr>Актуальность:</vt:lpstr>
      <vt:lpstr>Цель:</vt:lpstr>
      <vt:lpstr>Основными задачами по физическому развитию дошкольников является:</vt:lpstr>
      <vt:lpstr> </vt:lpstr>
      <vt:lpstr>Гигиенические факторы. Рациональное питание</vt:lpstr>
      <vt:lpstr>Чтобы быть здоровым, сильным Мой лицо и руки с мылом!</vt:lpstr>
      <vt:lpstr>Гигиена одежды и помещения</vt:lpstr>
      <vt:lpstr>Закаливание</vt:lpstr>
      <vt:lpstr>Игры с водой</vt:lpstr>
      <vt:lpstr>Физические упражнения</vt:lpstr>
      <vt:lpstr>  Зарядка и физкультура в летнее время проводится на улице</vt:lpstr>
      <vt:lpstr>Физические упражнения</vt:lpstr>
      <vt:lpstr>Слайд 14</vt:lpstr>
      <vt:lpstr>Массаж рук и тела</vt:lpstr>
      <vt:lpstr>Пальчиковая гимнастика</vt:lpstr>
      <vt:lpstr>Дыхательная гимнастика</vt:lpstr>
      <vt:lpstr>Профилактика плоскостопия </vt:lpstr>
      <vt:lpstr>Подвижные игры</vt:lpstr>
      <vt:lpstr>Боулинг </vt:lpstr>
      <vt:lpstr>Игра «Кто быстрей»</vt:lpstr>
      <vt:lpstr>Игра «Кошки мышки»</vt:lpstr>
      <vt:lpstr>Малоподвижная игра на развитие слуха «Водяной» («Ау»)</vt:lpstr>
      <vt:lpstr>Игры по физическому развитию  на прогулке в теплое время года</vt:lpstr>
      <vt:lpstr>Игры по физическому развитию  на прогулке в холодное время года</vt:lpstr>
      <vt:lpstr>Подвижные игры на празднике «Карусель»</vt:lpstr>
      <vt:lpstr>Работа с родителями:</vt:lpstr>
      <vt:lpstr>Наполнение играми физкультурного уголка вместе с родителями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33</cp:revision>
  <dcterms:created xsi:type="dcterms:W3CDTF">2015-11-15T09:39:20Z</dcterms:created>
  <dcterms:modified xsi:type="dcterms:W3CDTF">2015-12-09T06:01:09Z</dcterms:modified>
</cp:coreProperties>
</file>