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0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2" autoAdjust="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600399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</a:rPr>
              <a:t>Возрастные </a:t>
            </a:r>
            <a:br>
              <a:rPr lang="ru-RU" sz="6600" b="1" i="1" dirty="0" smtClean="0">
                <a:solidFill>
                  <a:srgbClr val="7030A0"/>
                </a:solidFill>
              </a:rPr>
            </a:br>
            <a:r>
              <a:rPr lang="ru-RU" sz="6600" b="1" i="1" dirty="0" smtClean="0">
                <a:solidFill>
                  <a:srgbClr val="7030A0"/>
                </a:solidFill>
              </a:rPr>
              <a:t>особенности детей </a:t>
            </a:r>
            <a:br>
              <a:rPr lang="ru-RU" sz="6600" b="1" i="1" dirty="0" smtClean="0">
                <a:solidFill>
                  <a:srgbClr val="7030A0"/>
                </a:solidFill>
              </a:rPr>
            </a:br>
            <a:r>
              <a:rPr lang="ru-RU" sz="6600" b="1" i="1" dirty="0" smtClean="0">
                <a:solidFill>
                  <a:srgbClr val="7030A0"/>
                </a:solidFill>
              </a:rPr>
              <a:t>4-5 лет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Подготовила Дедова В.Б.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88832" cy="7969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ВОСПИТАНИЕ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Говоря о воспитании детей этого возраста, нужно помнить, что на данном этапе существенно меняется </a:t>
            </a:r>
            <a:r>
              <a:rPr lang="ru-RU" b="1" i="1" dirty="0" smtClean="0">
                <a:solidFill>
                  <a:srgbClr val="C00000"/>
                </a:solidFill>
              </a:rPr>
              <a:t>характер: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00B050"/>
                </a:solidFill>
              </a:rPr>
              <a:t>кризис </a:t>
            </a:r>
            <a:r>
              <a:rPr lang="ru-RU" b="1" dirty="0" smtClean="0">
                <a:solidFill>
                  <a:srgbClr val="00B050"/>
                </a:solidFill>
              </a:rPr>
              <a:t>трех лет благополучно проходит, и ребенок становится гораздо более послушным и покладистым, чем </a:t>
            </a:r>
            <a:r>
              <a:rPr lang="ru-RU" b="1" dirty="0" smtClean="0">
                <a:solidFill>
                  <a:srgbClr val="00B050"/>
                </a:solidFill>
              </a:rPr>
              <a:t>раньше;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0070C0"/>
                </a:solidFill>
              </a:rPr>
              <a:t>именно </a:t>
            </a:r>
            <a:r>
              <a:rPr lang="ru-RU" b="1" dirty="0" smtClean="0">
                <a:solidFill>
                  <a:srgbClr val="0070C0"/>
                </a:solidFill>
              </a:rPr>
              <a:t>в это время детям необходимо полноценное общение с </a:t>
            </a:r>
            <a:r>
              <a:rPr lang="ru-RU" b="1" dirty="0" smtClean="0">
                <a:solidFill>
                  <a:srgbClr val="0070C0"/>
                </a:solidFill>
              </a:rPr>
              <a:t>родителями;</a:t>
            </a:r>
          </a:p>
          <a:p>
            <a:pPr>
              <a:buNone/>
            </a:pP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FF0000"/>
                </a:solidFill>
              </a:rPr>
              <a:t>главная </a:t>
            </a:r>
            <a:r>
              <a:rPr lang="ru-RU" b="1" dirty="0" smtClean="0">
                <a:solidFill>
                  <a:srgbClr val="FF0000"/>
                </a:solidFill>
              </a:rPr>
              <a:t>функция взрослых сейчас – объяснить как можно подробнее и показать на личном </a:t>
            </a:r>
            <a:r>
              <a:rPr lang="ru-RU" b="1" dirty="0" smtClean="0">
                <a:solidFill>
                  <a:srgbClr val="FF0000"/>
                </a:solidFill>
              </a:rPr>
              <a:t>примере;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7030A0"/>
                </a:solidFill>
              </a:rPr>
              <a:t>ребенок </a:t>
            </a:r>
            <a:r>
              <a:rPr lang="ru-RU" b="1" dirty="0" smtClean="0">
                <a:solidFill>
                  <a:srgbClr val="7030A0"/>
                </a:solidFill>
              </a:rPr>
              <a:t>впитывает все как губка, с любознательностью первооткрывателя тянется к новым </a:t>
            </a:r>
            <a:r>
              <a:rPr lang="ru-RU" b="1" dirty="0" smtClean="0">
                <a:solidFill>
                  <a:srgbClr val="7030A0"/>
                </a:solidFill>
              </a:rPr>
              <a:t>знаниям;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именно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теперь необходимо закладывать нравственные качества, развивать в ребенке доброту, вежливость, отзывчивость, ответственность, любовь к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труду;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этом этапе у ребенка появляются первые друзья, поэтому очень важно научить общаться со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сверстниками(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уступать, отстаивать свои интересы,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делиться).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272808" cy="7969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СЕМЬЯ - ЭТО ГЛАВНОЕ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1"/>
            <a:ext cx="7560840" cy="442108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800" b="1" i="1" dirty="0" smtClean="0">
                <a:solidFill>
                  <a:srgbClr val="C00000"/>
                </a:solidFill>
              </a:rPr>
              <a:t>Семья </a:t>
            </a:r>
            <a:r>
              <a:rPr lang="ru-RU" sz="3800" b="1" i="1" dirty="0" smtClean="0">
                <a:solidFill>
                  <a:srgbClr val="C00000"/>
                </a:solidFill>
              </a:rPr>
              <a:t>играет важнейшую роль </a:t>
            </a:r>
            <a:endParaRPr lang="ru-RU" sz="38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800" b="1" i="1" dirty="0" smtClean="0">
                <a:solidFill>
                  <a:srgbClr val="C00000"/>
                </a:solidFill>
              </a:rPr>
              <a:t>в </a:t>
            </a:r>
            <a:r>
              <a:rPr lang="ru-RU" sz="3800" b="1" i="1" dirty="0" smtClean="0">
                <a:solidFill>
                  <a:srgbClr val="C00000"/>
                </a:solidFill>
              </a:rPr>
              <a:t>становлении личности ребенка</a:t>
            </a:r>
            <a:r>
              <a:rPr lang="ru-RU" sz="3800" b="1" i="1" dirty="0" smtClean="0">
                <a:solidFill>
                  <a:srgbClr val="C00000"/>
                </a:solidFill>
              </a:rPr>
              <a:t>.</a:t>
            </a:r>
          </a:p>
          <a:p>
            <a:pPr algn="ctr">
              <a:buNone/>
            </a:pPr>
            <a:r>
              <a:rPr lang="ru-RU" sz="3800" b="1" dirty="0" smtClean="0"/>
              <a:t> </a:t>
            </a:r>
            <a:r>
              <a:rPr lang="ru-RU" sz="3800" b="1" i="1" dirty="0" smtClean="0">
                <a:solidFill>
                  <a:srgbClr val="7030A0"/>
                </a:solidFill>
              </a:rPr>
              <a:t>Отношения между родителями – первое, что видит подрастающий малыш, это тот эталон, который он считает единственно верным</a:t>
            </a:r>
            <a:r>
              <a:rPr lang="ru-RU" sz="3800" b="1" i="1" dirty="0" smtClean="0">
                <a:solidFill>
                  <a:srgbClr val="7030A0"/>
                </a:solidFill>
              </a:rPr>
              <a:t>.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800" b="1" dirty="0" smtClean="0">
                <a:solidFill>
                  <a:schemeClr val="accent3">
                    <a:lumMod val="50000"/>
                  </a:schemeClr>
                </a:solidFill>
              </a:rPr>
              <a:t>Родители должны помнить, что именно в дошкольном возрасте развиваются такие черты характера, как доброта, справедливость, правдивость, закладываются жизненные ценности и идеалы. </a:t>
            </a:r>
            <a:endParaRPr lang="ru-RU" sz="3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Помощь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в воспитании отдельных черт характера должна также осуществляться в соответствии с полом дошкольника и ролями взрослых в семье. </a:t>
            </a:r>
            <a:endParaRPr lang="ru-RU" sz="3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Отношения 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внутри семьи – важнейший фактор, 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       оказывающий 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влияние на воспитание ребенка 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и 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на всю его последующую жизнь.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344816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СПАСИБО </a:t>
            </a:r>
            <a:r>
              <a:rPr lang="ru-RU" sz="5300" b="1" dirty="0" smtClean="0">
                <a:solidFill>
                  <a:srgbClr val="FF0000"/>
                </a:solidFill>
              </a:rPr>
              <a:t>ЗА ВНИМАНИЕ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49" name="Picture 1" descr="C:\Users\Валентина\Desktop\ltnb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9928" y="2349500"/>
            <a:ext cx="5564144" cy="3776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36912"/>
            <a:ext cx="7704856" cy="3528392"/>
          </a:xfrm>
        </p:spPr>
        <p:txBody>
          <a:bodyPr>
            <a:normAutofit fontScale="92500" lnSpcReduction="20000"/>
          </a:bodyPr>
          <a:lstStyle/>
          <a:p>
            <a:pPr algn="ctr" fontAlgn="base" latinLnBrk="1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Возраст </a:t>
            </a:r>
            <a:r>
              <a:rPr lang="ru-RU" b="1" dirty="0" smtClean="0">
                <a:solidFill>
                  <a:srgbClr val="FF0000"/>
                </a:solidFill>
              </a:rPr>
              <a:t>от четырех до пяти лет – </a:t>
            </a:r>
            <a:r>
              <a:rPr lang="ru-RU" b="1" dirty="0" smtClean="0">
                <a:solidFill>
                  <a:srgbClr val="FF0000"/>
                </a:solidFill>
              </a:rPr>
              <a:t>это средний дошкольный </a:t>
            </a:r>
            <a:r>
              <a:rPr lang="ru-RU" b="1" dirty="0" smtClean="0">
                <a:solidFill>
                  <a:srgbClr val="FF0000"/>
                </a:solidFill>
              </a:rPr>
              <a:t>период. Он является очень </a:t>
            </a:r>
            <a:r>
              <a:rPr lang="ru-RU" b="1" dirty="0" smtClean="0">
                <a:solidFill>
                  <a:srgbClr val="FF0000"/>
                </a:solidFill>
              </a:rPr>
              <a:t>     важным </a:t>
            </a:r>
            <a:r>
              <a:rPr lang="ru-RU" b="1" dirty="0" smtClean="0">
                <a:solidFill>
                  <a:srgbClr val="FF0000"/>
                </a:solidFill>
              </a:rPr>
              <a:t>этапом в жизни ребенка. </a:t>
            </a:r>
            <a:r>
              <a:rPr lang="ru-RU" b="1" dirty="0" smtClean="0">
                <a:solidFill>
                  <a:srgbClr val="FF0000"/>
                </a:solidFill>
              </a:rPr>
              <a:t>                 Это </a:t>
            </a:r>
            <a:r>
              <a:rPr lang="ru-RU" b="1" dirty="0" smtClean="0">
                <a:solidFill>
                  <a:srgbClr val="FF0000"/>
                </a:solidFill>
              </a:rPr>
              <a:t>период интенсивного развития и роста детского организма. На данном этапе </a:t>
            </a:r>
            <a:r>
              <a:rPr lang="ru-RU" b="1" dirty="0" smtClean="0">
                <a:solidFill>
                  <a:srgbClr val="FF0000"/>
                </a:solidFill>
              </a:rPr>
              <a:t>          существенно </a:t>
            </a:r>
            <a:r>
              <a:rPr lang="ru-RU" b="1" dirty="0" smtClean="0">
                <a:solidFill>
                  <a:srgbClr val="FF0000"/>
                </a:solidFill>
              </a:rPr>
              <a:t>меняется характер ребенка, </a:t>
            </a:r>
            <a:r>
              <a:rPr lang="ru-RU" b="1" dirty="0" smtClean="0">
                <a:solidFill>
                  <a:srgbClr val="FF0000"/>
                </a:solidFill>
              </a:rPr>
              <a:t> активно </a:t>
            </a:r>
            <a:r>
              <a:rPr lang="ru-RU" b="1" dirty="0" smtClean="0">
                <a:solidFill>
                  <a:srgbClr val="FF0000"/>
                </a:solidFill>
              </a:rPr>
              <a:t>совершенствуются 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познавательные </a:t>
            </a:r>
            <a:r>
              <a:rPr lang="ru-RU" b="1" dirty="0" smtClean="0">
                <a:solidFill>
                  <a:srgbClr val="FF0000"/>
                </a:solidFill>
              </a:rPr>
              <a:t>и коммуникативные </a:t>
            </a:r>
            <a:r>
              <a:rPr lang="ru-RU" b="1" dirty="0" smtClean="0">
                <a:solidFill>
                  <a:srgbClr val="FF0000"/>
                </a:solidFill>
              </a:rPr>
              <a:t>         способности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2290" name="Picture 2" descr="https://ds25.edusev.ru/uploads/1000/778/section/35296/mnogodetnye.jpg?15103153759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692696"/>
            <a:ext cx="4104456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88832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ФИЗИЧЕСКОЕ РАЗВИТИЕ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48965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Физические возможности ребенка значительно возрастают: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Ø </a:t>
            </a:r>
            <a:r>
              <a:rPr lang="ru-RU" b="1" dirty="0" smtClean="0">
                <a:solidFill>
                  <a:srgbClr val="00B050"/>
                </a:solidFill>
              </a:rPr>
              <a:t>улучшается координация,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движения </a:t>
            </a:r>
            <a:r>
              <a:rPr lang="ru-RU" b="1" dirty="0" smtClean="0">
                <a:solidFill>
                  <a:srgbClr val="00B050"/>
                </a:solidFill>
              </a:rPr>
              <a:t>становятся все более </a:t>
            </a:r>
            <a:r>
              <a:rPr lang="ru-RU" b="1" dirty="0" smtClean="0">
                <a:solidFill>
                  <a:srgbClr val="00B050"/>
                </a:solidFill>
              </a:rPr>
              <a:t>уверенными;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сохраняется постоянная необходимость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движения,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активно развивается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моторика;  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    Ø </a:t>
            </a:r>
            <a:r>
              <a:rPr lang="ru-RU" b="1" dirty="0" smtClean="0">
                <a:solidFill>
                  <a:srgbClr val="0070C0"/>
                </a:solidFill>
              </a:rPr>
              <a:t>мышцы в данный период растут хоть </a:t>
            </a:r>
            <a:r>
              <a:rPr lang="ru-RU" b="1" dirty="0" smtClean="0">
                <a:solidFill>
                  <a:srgbClr val="0070C0"/>
                </a:solidFill>
              </a:rPr>
              <a:t>быстро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smtClean="0">
                <a:solidFill>
                  <a:srgbClr val="0070C0"/>
                </a:solidFill>
              </a:rPr>
              <a:t>но </a:t>
            </a:r>
            <a:r>
              <a:rPr lang="ru-RU" b="1" dirty="0" smtClean="0">
                <a:solidFill>
                  <a:srgbClr val="0070C0"/>
                </a:solidFill>
              </a:rPr>
              <a:t>неравномерно, поэтому ребенок быстро устает </a:t>
            </a:r>
            <a:r>
              <a:rPr lang="ru-RU" b="1" dirty="0" smtClean="0">
                <a:solidFill>
                  <a:srgbClr val="0070C0"/>
                </a:solidFill>
              </a:rPr>
              <a:t>- физическую </a:t>
            </a:r>
            <a:r>
              <a:rPr lang="ru-RU" b="1" dirty="0" smtClean="0">
                <a:solidFill>
                  <a:srgbClr val="0070C0"/>
                </a:solidFill>
              </a:rPr>
              <a:t>нагрузку нужно дозировать, чтобы она не была </a:t>
            </a:r>
            <a:r>
              <a:rPr lang="ru-RU" b="1" dirty="0" smtClean="0">
                <a:solidFill>
                  <a:srgbClr val="0070C0"/>
                </a:solidFill>
              </a:rPr>
              <a:t>чрезмерной</a:t>
            </a:r>
            <a:r>
              <a:rPr lang="ru-RU" b="1" dirty="0" smtClean="0">
                <a:solidFill>
                  <a:srgbClr val="0070C0"/>
                </a:solidFill>
              </a:rPr>
              <a:t>;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Ø в </a:t>
            </a:r>
            <a:r>
              <a:rPr lang="ru-RU" b="1" dirty="0" smtClean="0">
                <a:solidFill>
                  <a:srgbClr val="7030A0"/>
                </a:solidFill>
              </a:rPr>
              <a:t>среднем ребенок подрастает за год на </a:t>
            </a:r>
            <a:r>
              <a:rPr lang="ru-RU" b="1" dirty="0" smtClean="0">
                <a:solidFill>
                  <a:srgbClr val="7030A0"/>
                </a:solidFill>
              </a:rPr>
              <a:t>5 – </a:t>
            </a:r>
            <a:r>
              <a:rPr lang="ru-RU" b="1" dirty="0" smtClean="0">
                <a:solidFill>
                  <a:srgbClr val="7030A0"/>
                </a:solidFill>
              </a:rPr>
              <a:t>7 см и набирает 1, 5– 2 кг </a:t>
            </a:r>
            <a:r>
              <a:rPr lang="ru-RU" b="1" dirty="0" smtClean="0">
                <a:solidFill>
                  <a:srgbClr val="7030A0"/>
                </a:solidFill>
              </a:rPr>
              <a:t>веса;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Ø </a:t>
            </a:r>
            <a:r>
              <a:rPr lang="ru-RU" b="1" dirty="0" smtClean="0">
                <a:solidFill>
                  <a:srgbClr val="C00000"/>
                </a:solidFill>
              </a:rPr>
              <a:t>происходят рост и развитие всех органов и систем детского </a:t>
            </a:r>
            <a:r>
              <a:rPr lang="ru-RU" b="1" dirty="0" smtClean="0">
                <a:solidFill>
                  <a:srgbClr val="C00000"/>
                </a:solidFill>
              </a:rPr>
              <a:t>организма.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60840" cy="7200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ПСИХИЧЕСКОЕ РАЗВИТИЕ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8574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3400" b="1" dirty="0" smtClean="0"/>
              <a:t>В </a:t>
            </a:r>
            <a:r>
              <a:rPr lang="ru-RU" sz="3400" b="1" dirty="0" smtClean="0"/>
              <a:t>возрасте 4– 5 лет быстро развиваются различные психические процессы: </a:t>
            </a:r>
            <a:r>
              <a:rPr lang="ru-RU" sz="3400" b="1" dirty="0" smtClean="0">
                <a:solidFill>
                  <a:srgbClr val="FF0000"/>
                </a:solidFill>
              </a:rPr>
              <a:t>память, внимание, </a:t>
            </a:r>
            <a:r>
              <a:rPr lang="ru-RU" sz="3400" b="1" dirty="0" smtClean="0">
                <a:solidFill>
                  <a:srgbClr val="FF0000"/>
                </a:solidFill>
              </a:rPr>
              <a:t>мышление, восприятие</a:t>
            </a:r>
            <a:r>
              <a:rPr lang="ru-RU" sz="3400" b="1" dirty="0" smtClean="0"/>
              <a:t> </a:t>
            </a:r>
            <a:r>
              <a:rPr lang="ru-RU" sz="3400" b="1" dirty="0" smtClean="0"/>
              <a:t>и другие</a:t>
            </a:r>
            <a:r>
              <a:rPr lang="ru-RU" sz="3400" b="1" dirty="0" smtClean="0"/>
              <a:t>.</a:t>
            </a:r>
          </a:p>
          <a:p>
            <a:pPr>
              <a:buNone/>
            </a:pPr>
            <a:r>
              <a:rPr lang="ru-RU" sz="3400" b="1" dirty="0" smtClean="0"/>
              <a:t> </a:t>
            </a:r>
            <a:r>
              <a:rPr lang="ru-RU" sz="3400" b="1" dirty="0" smtClean="0">
                <a:solidFill>
                  <a:srgbClr val="0070C0"/>
                </a:solidFill>
              </a:rPr>
              <a:t>Важной особенностью является то, что они становятся более осознанными, произвольными: </a:t>
            </a:r>
            <a:endParaRPr lang="ru-RU" sz="3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400" b="1" dirty="0" smtClean="0"/>
              <a:t>Ø </a:t>
            </a:r>
            <a:r>
              <a:rPr lang="ru-RU" sz="3400" b="1" dirty="0" smtClean="0"/>
              <a:t>развиваются </a:t>
            </a:r>
            <a:r>
              <a:rPr lang="ru-RU" sz="3400" b="1" dirty="0" smtClean="0"/>
              <a:t>волевые качества, которые в дальнейшем обязательно </a:t>
            </a:r>
            <a:r>
              <a:rPr lang="ru-RU" sz="3400" b="1" dirty="0" smtClean="0"/>
              <a:t>пригодятся; </a:t>
            </a:r>
          </a:p>
          <a:p>
            <a:pPr>
              <a:buNone/>
            </a:pPr>
            <a:r>
              <a:rPr lang="ru-RU" sz="3400" b="1" dirty="0" smtClean="0"/>
              <a:t>Ø значительно </a:t>
            </a:r>
            <a:r>
              <a:rPr lang="ru-RU" sz="3400" b="1" dirty="0" smtClean="0"/>
              <a:t>увеличивается объем </a:t>
            </a:r>
            <a:r>
              <a:rPr lang="ru-RU" sz="3400" b="1" dirty="0" smtClean="0"/>
              <a:t>памяти (он </a:t>
            </a:r>
            <a:r>
              <a:rPr lang="ru-RU" sz="3400" b="1" dirty="0" smtClean="0"/>
              <a:t>уже способен запомнить небольшое стихотворение или поручение </a:t>
            </a:r>
            <a:r>
              <a:rPr lang="ru-RU" sz="3400" b="1" dirty="0" smtClean="0"/>
              <a:t>взрослого);</a:t>
            </a:r>
          </a:p>
          <a:p>
            <a:pPr>
              <a:buNone/>
            </a:pPr>
            <a:r>
              <a:rPr lang="ru-RU" sz="3400" b="1" dirty="0" smtClean="0"/>
              <a:t>Ø повышаются </a:t>
            </a:r>
            <a:r>
              <a:rPr lang="ru-RU" sz="3400" b="1" dirty="0" smtClean="0"/>
              <a:t>произвольность и устойчивость </a:t>
            </a:r>
            <a:r>
              <a:rPr lang="ru-RU" sz="3400" b="1" dirty="0" smtClean="0"/>
              <a:t>внимания, </a:t>
            </a:r>
            <a:r>
              <a:rPr lang="ru-RU" sz="3400" b="1" dirty="0" smtClean="0"/>
              <a:t>дошкольники могут в течение непродолжительного времени (15– 20 минут) сосредоточенно заниматься </a:t>
            </a:r>
            <a:r>
              <a:rPr lang="ru-RU" sz="3400" b="1" dirty="0" smtClean="0"/>
              <a:t>каким либо </a:t>
            </a:r>
            <a:r>
              <a:rPr lang="ru-RU" sz="3400" b="1" dirty="0" smtClean="0"/>
              <a:t>видом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44816" cy="7969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РЕЧЕВОЕ РАЗВИТИЕ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560840" cy="475252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rgbClr val="0070C0"/>
                </a:solidFill>
              </a:rPr>
              <a:t>В </a:t>
            </a:r>
            <a:r>
              <a:rPr lang="ru-RU" sz="9600" b="1" dirty="0" smtClean="0">
                <a:solidFill>
                  <a:srgbClr val="0070C0"/>
                </a:solidFill>
              </a:rPr>
              <a:t>течение среднего дошкольного периода происходит активное развитие речевых </a:t>
            </a:r>
            <a:r>
              <a:rPr lang="ru-RU" sz="9600" b="1" dirty="0" smtClean="0">
                <a:solidFill>
                  <a:srgbClr val="0070C0"/>
                </a:solidFill>
              </a:rPr>
              <a:t>способностей:</a:t>
            </a:r>
          </a:p>
          <a:p>
            <a:pPr>
              <a:buNone/>
            </a:pPr>
            <a:r>
              <a:rPr lang="ru-RU" sz="9600" b="1" dirty="0" smtClean="0"/>
              <a:t> </a:t>
            </a:r>
            <a:r>
              <a:rPr lang="ru-RU" sz="9600" b="1" dirty="0" smtClean="0">
                <a:solidFill>
                  <a:srgbClr val="C00000"/>
                </a:solidFill>
              </a:rPr>
              <a:t>Ø значительно улучшается </a:t>
            </a:r>
            <a:r>
              <a:rPr lang="ru-RU" sz="9600" b="1" dirty="0" smtClean="0">
                <a:solidFill>
                  <a:srgbClr val="C00000"/>
                </a:solidFill>
              </a:rPr>
              <a:t>звукопроизношение;</a:t>
            </a:r>
          </a:p>
          <a:p>
            <a:pPr>
              <a:buNone/>
            </a:pPr>
            <a:r>
              <a:rPr lang="ru-RU" sz="9600" b="1" dirty="0" smtClean="0"/>
              <a:t> </a:t>
            </a:r>
            <a:r>
              <a:rPr lang="ru-RU" sz="9600" b="1" dirty="0" smtClean="0">
                <a:solidFill>
                  <a:srgbClr val="00B050"/>
                </a:solidFill>
              </a:rPr>
              <a:t>Ø активно растет словарный запас, достигая примерно двух тысяч слов и </a:t>
            </a:r>
            <a:r>
              <a:rPr lang="ru-RU" sz="9600" b="1" dirty="0" smtClean="0">
                <a:solidFill>
                  <a:srgbClr val="00B050"/>
                </a:solidFill>
              </a:rPr>
              <a:t>больше;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0070C0"/>
                </a:solidFill>
              </a:rPr>
              <a:t> </a:t>
            </a:r>
            <a:r>
              <a:rPr lang="ru-RU" sz="9600" b="1" dirty="0" smtClean="0">
                <a:solidFill>
                  <a:srgbClr val="0070C0"/>
                </a:solidFill>
              </a:rPr>
              <a:t>Ø </a:t>
            </a:r>
            <a:r>
              <a:rPr lang="ru-RU" sz="9600" b="1" dirty="0" smtClean="0">
                <a:solidFill>
                  <a:srgbClr val="0070C0"/>
                </a:solidFill>
              </a:rPr>
              <a:t>дети более </a:t>
            </a:r>
            <a:r>
              <a:rPr lang="ru-RU" sz="9600" b="1" dirty="0" smtClean="0">
                <a:solidFill>
                  <a:srgbClr val="0070C0"/>
                </a:solidFill>
              </a:rPr>
              <a:t>четко выражают свои мысли и полноценно общаются с </a:t>
            </a:r>
            <a:r>
              <a:rPr lang="ru-RU" sz="9600" b="1" dirty="0" smtClean="0">
                <a:solidFill>
                  <a:srgbClr val="0070C0"/>
                </a:solidFill>
              </a:rPr>
              <a:t>ровесниками;</a:t>
            </a:r>
          </a:p>
          <a:p>
            <a:pPr>
              <a:buNone/>
            </a:pPr>
            <a:r>
              <a:rPr lang="ru-RU" sz="9600" b="1" dirty="0" smtClean="0"/>
              <a:t> </a:t>
            </a:r>
            <a:r>
              <a:rPr lang="ru-RU" sz="9600" b="1" dirty="0" smtClean="0">
                <a:solidFill>
                  <a:srgbClr val="7030A0"/>
                </a:solidFill>
              </a:rPr>
              <a:t>Ø ребенок уже способен охарактеризовать тот или иной объект, описать свои эмоции, пересказать небольшой художественный текст, ответить на вопросы </a:t>
            </a:r>
            <a:r>
              <a:rPr lang="ru-RU" sz="9600" b="1" dirty="0" smtClean="0">
                <a:solidFill>
                  <a:srgbClr val="7030A0"/>
                </a:solidFill>
              </a:rPr>
              <a:t>взрослого; </a:t>
            </a:r>
          </a:p>
          <a:p>
            <a:pPr>
              <a:buNone/>
            </a:pPr>
            <a:r>
              <a:rPr lang="ru-RU" sz="9600" b="1" dirty="0" smtClean="0"/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Ø </a:t>
            </a:r>
            <a:r>
              <a:rPr lang="ru-RU" sz="9600" b="1" dirty="0" smtClean="0">
                <a:solidFill>
                  <a:srgbClr val="FF0000"/>
                </a:solidFill>
              </a:rPr>
              <a:t>развивается связная </a:t>
            </a:r>
            <a:r>
              <a:rPr lang="ru-RU" sz="9600" b="1" dirty="0" smtClean="0">
                <a:solidFill>
                  <a:srgbClr val="FF0000"/>
                </a:solidFill>
              </a:rPr>
              <a:t>речь</a:t>
            </a:r>
            <a:r>
              <a:rPr lang="ru-RU" sz="9600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sz="9600" b="1" dirty="0" smtClean="0"/>
              <a:t> </a:t>
            </a:r>
            <a:r>
              <a:rPr lang="ru-RU" sz="9600" b="1" dirty="0" smtClean="0">
                <a:solidFill>
                  <a:schemeClr val="bg2">
                    <a:lumMod val="25000"/>
                  </a:schemeClr>
                </a:solidFill>
              </a:rPr>
              <a:t>Ø дети овладевают грамматическим строем языка (понимают и правильно используют предлоги, учатся строить сложные предложения и так далее).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60840" cy="7969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ЭМОЦИОНАЛЬНОЕ РАЗВИТИЕ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В </a:t>
            </a:r>
            <a:r>
              <a:rPr lang="ru-RU" b="1" i="1" dirty="0" smtClean="0">
                <a:solidFill>
                  <a:srgbClr val="7030A0"/>
                </a:solidFill>
              </a:rPr>
              <a:t>возрасте </a:t>
            </a:r>
            <a:r>
              <a:rPr lang="ru-RU" b="1" i="1" dirty="0" smtClean="0">
                <a:solidFill>
                  <a:srgbClr val="7030A0"/>
                </a:solidFill>
              </a:rPr>
              <a:t>4-5 лет происходит </a:t>
            </a:r>
            <a:r>
              <a:rPr lang="ru-RU" b="1" i="1" dirty="0" smtClean="0">
                <a:solidFill>
                  <a:srgbClr val="7030A0"/>
                </a:solidFill>
              </a:rPr>
              <a:t>значительное развитие сферы </a:t>
            </a:r>
            <a:r>
              <a:rPr lang="ru-RU" b="1" i="1" dirty="0" smtClean="0">
                <a:solidFill>
                  <a:srgbClr val="7030A0"/>
                </a:solidFill>
              </a:rPr>
              <a:t>эмоций:</a:t>
            </a:r>
          </a:p>
          <a:p>
            <a:pPr>
              <a:buNone/>
            </a:pPr>
            <a:r>
              <a:rPr lang="ru-RU" b="1" dirty="0" smtClean="0"/>
              <a:t> Ø </a:t>
            </a:r>
            <a:r>
              <a:rPr lang="ru-RU" b="1" dirty="0" smtClean="0">
                <a:solidFill>
                  <a:srgbClr val="00B050"/>
                </a:solidFill>
              </a:rPr>
              <a:t>это </a:t>
            </a:r>
            <a:r>
              <a:rPr lang="ru-RU" b="1" dirty="0" smtClean="0">
                <a:solidFill>
                  <a:srgbClr val="00B050"/>
                </a:solidFill>
              </a:rPr>
              <a:t>пора первых симпатий и привязанностей, более глубоких и осмысленных </a:t>
            </a:r>
            <a:r>
              <a:rPr lang="ru-RU" b="1" dirty="0" smtClean="0">
                <a:solidFill>
                  <a:srgbClr val="00B050"/>
                </a:solidFill>
              </a:rPr>
              <a:t>чувств;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0070C0"/>
                </a:solidFill>
              </a:rPr>
              <a:t>ребенок </a:t>
            </a:r>
            <a:r>
              <a:rPr lang="ru-RU" b="1" dirty="0" smtClean="0">
                <a:solidFill>
                  <a:srgbClr val="0070C0"/>
                </a:solidFill>
              </a:rPr>
              <a:t>может понять душевное состояние близкого ему взрослого, учится </a:t>
            </a:r>
            <a:r>
              <a:rPr lang="ru-RU" b="1" dirty="0" smtClean="0">
                <a:solidFill>
                  <a:srgbClr val="0070C0"/>
                </a:solidFill>
              </a:rPr>
              <a:t>сопереживать;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C00000"/>
                </a:solidFill>
              </a:rPr>
              <a:t>дети </a:t>
            </a:r>
            <a:r>
              <a:rPr lang="ru-RU" b="1" dirty="0" smtClean="0">
                <a:solidFill>
                  <a:srgbClr val="C00000"/>
                </a:solidFill>
              </a:rPr>
              <a:t>очень эмоционально относятся как к похвале, так и к замечаниям, становятся очень чувствительными и </a:t>
            </a:r>
            <a:r>
              <a:rPr lang="ru-RU" b="1" dirty="0" smtClean="0">
                <a:solidFill>
                  <a:srgbClr val="C00000"/>
                </a:solidFill>
              </a:rPr>
              <a:t>ранимыми;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7030A0"/>
                </a:solidFill>
              </a:rPr>
              <a:t>к </a:t>
            </a:r>
            <a:r>
              <a:rPr lang="ru-RU" b="1" dirty="0" smtClean="0">
                <a:solidFill>
                  <a:srgbClr val="7030A0"/>
                </a:solidFill>
              </a:rPr>
              <a:t>5 годам ребенка начинают интересовать вопросы пола и своей </a:t>
            </a:r>
            <a:r>
              <a:rPr lang="ru-RU" b="1" dirty="0" err="1" smtClean="0">
                <a:solidFill>
                  <a:srgbClr val="7030A0"/>
                </a:solidFill>
              </a:rPr>
              <a:t>гендерной</a:t>
            </a:r>
            <a:r>
              <a:rPr lang="ru-RU" b="1" dirty="0" smtClean="0">
                <a:solidFill>
                  <a:srgbClr val="7030A0"/>
                </a:solidFill>
              </a:rPr>
              <a:t> принадлежности.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7969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ТВОРЧЕСТВО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471338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Средние дошкольники с удовольствием осваивают различные виды творческой </a:t>
            </a:r>
            <a:r>
              <a:rPr lang="ru-RU" b="1" i="1" dirty="0" smtClean="0">
                <a:solidFill>
                  <a:srgbClr val="7030A0"/>
                </a:solidFill>
              </a:rPr>
              <a:t>деятельности: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ребенку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нравится заниматься сюжетной лепкой,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аппликацией, рисунок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становится одним из средств творческого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самовыражения;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Ø он может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сочинить небольшую сказку или песенку, понимает, что такое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рифмы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 пользуется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ими;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Ø </a:t>
            </a:r>
            <a:r>
              <a:rPr lang="ru-RU" b="1" dirty="0" smtClean="0">
                <a:solidFill>
                  <a:schemeClr val="accent1"/>
                </a:solidFill>
              </a:rPr>
              <a:t>яркая </a:t>
            </a:r>
            <a:r>
              <a:rPr lang="ru-RU" b="1" dirty="0" smtClean="0">
                <a:solidFill>
                  <a:schemeClr val="accent1"/>
                </a:solidFill>
              </a:rPr>
              <a:t>фантазия и богатое воображение позволяют создавать целые вселенные в </a:t>
            </a:r>
            <a:r>
              <a:rPr lang="ru-RU" b="1" dirty="0" smtClean="0">
                <a:solidFill>
                  <a:schemeClr val="accent1"/>
                </a:solidFill>
              </a:rPr>
              <a:t>голове, </a:t>
            </a:r>
            <a:r>
              <a:rPr lang="ru-RU" b="1" dirty="0" smtClean="0">
                <a:solidFill>
                  <a:schemeClr val="accent1"/>
                </a:solidFill>
              </a:rPr>
              <a:t>где ребенок может выбрать для себя любую роль.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272808" cy="79695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ИГРА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777686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Игровая </a:t>
            </a:r>
            <a:r>
              <a:rPr lang="ru-RU" b="1" i="1" dirty="0" smtClean="0">
                <a:solidFill>
                  <a:srgbClr val="7030A0"/>
                </a:solidFill>
              </a:rPr>
              <a:t>деятельность по-прежнему остается основной для малыша, однако она существенно усложняется по сравнению с </a:t>
            </a:r>
            <a:r>
              <a:rPr lang="ru-RU" b="1" i="1" dirty="0" smtClean="0">
                <a:solidFill>
                  <a:srgbClr val="7030A0"/>
                </a:solidFill>
              </a:rPr>
              <a:t>младшим возрастом: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C00000"/>
                </a:solidFill>
              </a:rPr>
              <a:t>число </a:t>
            </a:r>
            <a:r>
              <a:rPr lang="ru-RU" b="1" dirty="0" smtClean="0">
                <a:solidFill>
                  <a:srgbClr val="C00000"/>
                </a:solidFill>
              </a:rPr>
              <a:t>детей, участвующих в общении, </a:t>
            </a:r>
            <a:r>
              <a:rPr lang="ru-RU" b="1" dirty="0" smtClean="0">
                <a:solidFill>
                  <a:srgbClr val="C00000"/>
                </a:solidFill>
              </a:rPr>
              <a:t>возрастает;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0070C0"/>
                </a:solidFill>
              </a:rPr>
              <a:t>появляются </a:t>
            </a:r>
            <a:r>
              <a:rPr lang="ru-RU" b="1" dirty="0" smtClean="0">
                <a:solidFill>
                  <a:srgbClr val="0070C0"/>
                </a:solidFill>
              </a:rPr>
              <a:t>тематические ролевые </a:t>
            </a:r>
            <a:r>
              <a:rPr lang="ru-RU" b="1" dirty="0" smtClean="0">
                <a:solidFill>
                  <a:srgbClr val="0070C0"/>
                </a:solidFill>
              </a:rPr>
              <a:t>игры;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00B050"/>
                </a:solidFill>
              </a:rPr>
              <a:t>дети больше </a:t>
            </a:r>
            <a:r>
              <a:rPr lang="ru-RU" b="1" dirty="0" smtClean="0">
                <a:solidFill>
                  <a:srgbClr val="00B050"/>
                </a:solidFill>
              </a:rPr>
              <a:t>склонны общаться с ровесниками своего </a:t>
            </a:r>
            <a:r>
              <a:rPr lang="ru-RU" b="1" dirty="0" smtClean="0">
                <a:solidFill>
                  <a:srgbClr val="00B050"/>
                </a:solidFill>
              </a:rPr>
              <a:t>пола;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FF0000"/>
                </a:solidFill>
              </a:rPr>
              <a:t>н</a:t>
            </a:r>
            <a:r>
              <a:rPr lang="ru-RU" b="1" dirty="0" smtClean="0">
                <a:solidFill>
                  <a:srgbClr val="FF0000"/>
                </a:solidFill>
              </a:rPr>
              <a:t>ачинают </a:t>
            </a:r>
            <a:r>
              <a:rPr lang="ru-RU" b="1" dirty="0" smtClean="0">
                <a:solidFill>
                  <a:srgbClr val="FF0000"/>
                </a:solidFill>
              </a:rPr>
              <a:t>устраивать первые соревнования, стремятся добиться успеха.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алентина\Desktop\РАМКИ для презентаций\hello_html_m6e6cdd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76200"/>
            <a:ext cx="9067800" cy="701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272808" cy="7969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ОБШЕНИЕ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64137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7030A0"/>
                </a:solidFill>
              </a:rPr>
              <a:t>В среднем дошкольном возрасте первостепенную важность приобретают контакты со </a:t>
            </a:r>
            <a:r>
              <a:rPr lang="ru-RU" sz="4400" b="1" dirty="0" smtClean="0">
                <a:solidFill>
                  <a:srgbClr val="7030A0"/>
                </a:solidFill>
              </a:rPr>
              <a:t>сверстниками:</a:t>
            </a:r>
          </a:p>
          <a:p>
            <a:pPr>
              <a:buNone/>
            </a:pPr>
            <a:r>
              <a:rPr lang="ru-RU" b="1" dirty="0" smtClean="0"/>
              <a:t>Ø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Наблюдается </a:t>
            </a:r>
            <a:r>
              <a:rPr lang="ru-RU" b="1" dirty="0" smtClean="0">
                <a:solidFill>
                  <a:srgbClr val="FF0000"/>
                </a:solidFill>
              </a:rPr>
              <a:t>повышенная потребность в признании и уважении со стороны </a:t>
            </a:r>
            <a:r>
              <a:rPr lang="ru-RU" b="1" dirty="0" smtClean="0">
                <a:solidFill>
                  <a:srgbClr val="FF0000"/>
                </a:solidFill>
              </a:rPr>
              <a:t>ровесников</a:t>
            </a:r>
            <a:r>
              <a:rPr lang="ru-RU" b="1" dirty="0" smtClean="0">
                <a:solidFill>
                  <a:srgbClr val="FF0000"/>
                </a:solidFill>
              </a:rPr>
              <a:t>;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00B050"/>
                </a:solidFill>
              </a:rPr>
              <a:t>общение</a:t>
            </a:r>
            <a:r>
              <a:rPr lang="ru-RU" b="1" dirty="0" smtClean="0">
                <a:solidFill>
                  <a:srgbClr val="00B050"/>
                </a:solidFill>
              </a:rPr>
              <a:t>, как правило, тесно связано с другими видами деятельности (игрой, совместным трудом</a:t>
            </a:r>
            <a:r>
              <a:rPr lang="ru-RU" b="1" dirty="0" smtClean="0">
                <a:solidFill>
                  <a:srgbClr val="00B050"/>
                </a:solidFill>
              </a:rPr>
              <a:t>);</a:t>
            </a:r>
          </a:p>
          <a:p>
            <a:pPr>
              <a:buNone/>
            </a:pPr>
            <a:r>
              <a:rPr lang="ru-RU" b="1" dirty="0" smtClean="0"/>
              <a:t> Ø </a:t>
            </a:r>
            <a:r>
              <a:rPr lang="ru-RU" b="1" dirty="0" smtClean="0">
                <a:solidFill>
                  <a:srgbClr val="FF0000"/>
                </a:solidFill>
              </a:rPr>
              <a:t>появляются </a:t>
            </a:r>
            <a:r>
              <a:rPr lang="ru-RU" b="1" dirty="0" smtClean="0">
                <a:solidFill>
                  <a:srgbClr val="FF0000"/>
                </a:solidFill>
              </a:rPr>
              <a:t>первые друзья, с которыми ребенок общается охотнее </a:t>
            </a:r>
            <a:r>
              <a:rPr lang="ru-RU" b="1" dirty="0" smtClean="0">
                <a:solidFill>
                  <a:srgbClr val="FF0000"/>
                </a:solidFill>
              </a:rPr>
              <a:t>всего;</a:t>
            </a:r>
          </a:p>
          <a:p>
            <a:pPr>
              <a:buNone/>
            </a:pPr>
            <a:r>
              <a:rPr lang="ru-RU" b="1" dirty="0" smtClean="0"/>
              <a:t> Ø </a:t>
            </a:r>
            <a:r>
              <a:rPr lang="ru-RU" b="1" dirty="0" smtClean="0">
                <a:solidFill>
                  <a:srgbClr val="00B050"/>
                </a:solidFill>
              </a:rPr>
              <a:t>в </a:t>
            </a:r>
            <a:r>
              <a:rPr lang="ru-RU" b="1" dirty="0" smtClean="0">
                <a:solidFill>
                  <a:srgbClr val="00B050"/>
                </a:solidFill>
              </a:rPr>
              <a:t>группе детей начинают возникать конкуренция и первые </a:t>
            </a:r>
            <a:r>
              <a:rPr lang="ru-RU" b="1" dirty="0" smtClean="0">
                <a:solidFill>
                  <a:srgbClr val="00B050"/>
                </a:solidFill>
              </a:rPr>
              <a:t>лидеры;</a:t>
            </a:r>
          </a:p>
          <a:p>
            <a:pPr>
              <a:buNone/>
            </a:pPr>
            <a:r>
              <a:rPr lang="ru-RU" b="1" dirty="0" smtClean="0"/>
              <a:t> Ø</a:t>
            </a:r>
            <a:r>
              <a:rPr lang="ru-RU" b="1" dirty="0" smtClean="0">
                <a:solidFill>
                  <a:srgbClr val="FF0000"/>
                </a:solidFill>
              </a:rPr>
              <a:t> общение </a:t>
            </a:r>
            <a:r>
              <a:rPr lang="ru-RU" b="1" dirty="0" smtClean="0">
                <a:solidFill>
                  <a:srgbClr val="FF0000"/>
                </a:solidFill>
              </a:rPr>
              <a:t>с ровесниками носит, как правило, ситуативный </a:t>
            </a:r>
            <a:r>
              <a:rPr lang="ru-RU" b="1" dirty="0" smtClean="0">
                <a:solidFill>
                  <a:srgbClr val="FF0000"/>
                </a:solidFill>
              </a:rPr>
              <a:t>характер;</a:t>
            </a:r>
          </a:p>
          <a:p>
            <a:pPr>
              <a:buNone/>
            </a:pPr>
            <a:r>
              <a:rPr lang="ru-RU" b="1" dirty="0" smtClean="0"/>
              <a:t> Ø </a:t>
            </a:r>
            <a:r>
              <a:rPr lang="ru-RU" b="1" dirty="0" smtClean="0">
                <a:solidFill>
                  <a:srgbClr val="00B050"/>
                </a:solidFill>
              </a:rPr>
              <a:t>взаимодействие </a:t>
            </a:r>
            <a:r>
              <a:rPr lang="ru-RU" b="1" dirty="0" smtClean="0">
                <a:solidFill>
                  <a:srgbClr val="00B050"/>
                </a:solidFill>
              </a:rPr>
              <a:t>со взрослыми, напротив, выходит за рамки конкретной ситуации и становится более </a:t>
            </a:r>
            <a:r>
              <a:rPr lang="ru-RU" b="1" dirty="0" smtClean="0">
                <a:solidFill>
                  <a:srgbClr val="00B050"/>
                </a:solidFill>
              </a:rPr>
              <a:t>отвлеченным;</a:t>
            </a:r>
          </a:p>
          <a:p>
            <a:pPr>
              <a:buNone/>
            </a:pPr>
            <a:r>
              <a:rPr lang="ru-RU" b="1" dirty="0" smtClean="0"/>
              <a:t> Ø </a:t>
            </a:r>
            <a:r>
              <a:rPr lang="ru-RU" b="1" dirty="0" smtClean="0">
                <a:solidFill>
                  <a:srgbClr val="FF0000"/>
                </a:solidFill>
              </a:rPr>
              <a:t>ребенок </a:t>
            </a:r>
            <a:r>
              <a:rPr lang="ru-RU" b="1" dirty="0" smtClean="0">
                <a:solidFill>
                  <a:srgbClr val="FF0000"/>
                </a:solidFill>
              </a:rPr>
              <a:t>расценивает родителей как неисчерпаемый и авторитетный источник новых сведений, поэтому задает им множество разнообразных </a:t>
            </a:r>
            <a:r>
              <a:rPr lang="ru-RU" b="1" dirty="0" smtClean="0">
                <a:solidFill>
                  <a:srgbClr val="FF0000"/>
                </a:solidFill>
              </a:rPr>
              <a:t>вопросов;</a:t>
            </a:r>
          </a:p>
          <a:p>
            <a:pPr>
              <a:buNone/>
            </a:pPr>
            <a:r>
              <a:rPr lang="ru-RU" b="1" dirty="0" smtClean="0"/>
              <a:t>Ø </a:t>
            </a:r>
            <a:r>
              <a:rPr lang="ru-RU" b="1" dirty="0" smtClean="0">
                <a:solidFill>
                  <a:srgbClr val="00B050"/>
                </a:solidFill>
              </a:rPr>
              <a:t>дошкольники </a:t>
            </a:r>
            <a:r>
              <a:rPr lang="ru-RU" b="1" dirty="0" smtClean="0">
                <a:solidFill>
                  <a:srgbClr val="00B050"/>
                </a:solidFill>
              </a:rPr>
              <a:t>испытывают особенную потребность в поощрении и обижаются на замечания и на то, если их старания остаются незамеченными.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923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Возрастные  особенности детей  4-5 лет</vt:lpstr>
      <vt:lpstr>Слайд 2</vt:lpstr>
      <vt:lpstr>ФИЗИЧЕСКОЕ РАЗВИТИЕ</vt:lpstr>
      <vt:lpstr>ПСИХИЧЕСКОЕ РАЗВИТИЕ</vt:lpstr>
      <vt:lpstr>РЕЧЕВОЕ РАЗВИТИЕ</vt:lpstr>
      <vt:lpstr>ЭМОЦИОНАЛЬНОЕ РАЗВИТИЕ</vt:lpstr>
      <vt:lpstr>ТВОРЧЕСТВО</vt:lpstr>
      <vt:lpstr> ИГРА</vt:lpstr>
      <vt:lpstr>ОБШЕНИЕ</vt:lpstr>
      <vt:lpstr>ВОСПИТАНИЕ</vt:lpstr>
      <vt:lpstr>СЕМЬЯ - ЭТО ГЛАВНОЕ</vt:lpstr>
      <vt:lpstr>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детей  4-5 лет</dc:title>
  <dc:creator>Валентина</dc:creator>
  <cp:lastModifiedBy>Валентина</cp:lastModifiedBy>
  <cp:revision>10</cp:revision>
  <dcterms:created xsi:type="dcterms:W3CDTF">2018-09-05T16:37:47Z</dcterms:created>
  <dcterms:modified xsi:type="dcterms:W3CDTF">2018-09-05T18:13:15Z</dcterms:modified>
</cp:coreProperties>
</file>